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52" r:id="rId1"/>
  </p:sldMasterIdLst>
  <p:notesMasterIdLst>
    <p:notesMasterId r:id="rId68"/>
  </p:notesMasterIdLst>
  <p:handoutMasterIdLst>
    <p:handoutMasterId r:id="rId69"/>
  </p:handoutMasterIdLst>
  <p:sldIdLst>
    <p:sldId id="307" r:id="rId2"/>
    <p:sldId id="521" r:id="rId3"/>
    <p:sldId id="522" r:id="rId4"/>
    <p:sldId id="523" r:id="rId5"/>
    <p:sldId id="514" r:id="rId6"/>
    <p:sldId id="344" r:id="rId7"/>
    <p:sldId id="524" r:id="rId8"/>
    <p:sldId id="512" r:id="rId9"/>
    <p:sldId id="513" r:id="rId10"/>
    <p:sldId id="525" r:id="rId11"/>
    <p:sldId id="470" r:id="rId12"/>
    <p:sldId id="469" r:id="rId13"/>
    <p:sldId id="498" r:id="rId14"/>
    <p:sldId id="501" r:id="rId15"/>
    <p:sldId id="526" r:id="rId16"/>
    <p:sldId id="527" r:id="rId17"/>
    <p:sldId id="395" r:id="rId18"/>
    <p:sldId id="396" r:id="rId19"/>
    <p:sldId id="397" r:id="rId20"/>
    <p:sldId id="399" r:id="rId21"/>
    <p:sldId id="400" r:id="rId22"/>
    <p:sldId id="401" r:id="rId23"/>
    <p:sldId id="402" r:id="rId24"/>
    <p:sldId id="403" r:id="rId25"/>
    <p:sldId id="453" r:id="rId26"/>
    <p:sldId id="517" r:id="rId27"/>
    <p:sldId id="502" r:id="rId28"/>
    <p:sldId id="504" r:id="rId29"/>
    <p:sldId id="528" r:id="rId30"/>
    <p:sldId id="376" r:id="rId31"/>
    <p:sldId id="529" r:id="rId32"/>
    <p:sldId id="530" r:id="rId33"/>
    <p:sldId id="379" r:id="rId34"/>
    <p:sldId id="531" r:id="rId35"/>
    <p:sldId id="532" r:id="rId36"/>
    <p:sldId id="533" r:id="rId37"/>
    <p:sldId id="374" r:id="rId38"/>
    <p:sldId id="372" r:id="rId39"/>
    <p:sldId id="534" r:id="rId40"/>
    <p:sldId id="412" r:id="rId41"/>
    <p:sldId id="535" r:id="rId42"/>
    <p:sldId id="515" r:id="rId43"/>
    <p:sldId id="508" r:id="rId44"/>
    <p:sldId id="536" r:id="rId45"/>
    <p:sldId id="348" r:id="rId46"/>
    <p:sldId id="537" r:id="rId47"/>
    <p:sldId id="538" r:id="rId48"/>
    <p:sldId id="370" r:id="rId49"/>
    <p:sldId id="539" r:id="rId50"/>
    <p:sldId id="386" r:id="rId51"/>
    <p:sldId id="540" r:id="rId52"/>
    <p:sldId id="389" r:id="rId53"/>
    <p:sldId id="541" r:id="rId54"/>
    <p:sldId id="510" r:id="rId55"/>
    <p:sldId id="542" r:id="rId56"/>
    <p:sldId id="511" r:id="rId57"/>
    <p:sldId id="543" r:id="rId58"/>
    <p:sldId id="451" r:id="rId59"/>
    <p:sldId id="516" r:id="rId60"/>
    <p:sldId id="546" r:id="rId61"/>
    <p:sldId id="518" r:id="rId62"/>
    <p:sldId id="466" r:id="rId63"/>
    <p:sldId id="507" r:id="rId64"/>
    <p:sldId id="544" r:id="rId65"/>
    <p:sldId id="545" r:id="rId66"/>
    <p:sldId id="520" r:id="rId6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CCC"/>
    <a:srgbClr val="000000"/>
    <a:srgbClr val="F79443"/>
    <a:srgbClr val="FFFFFF"/>
    <a:srgbClr val="5CC49C"/>
    <a:srgbClr val="E24E3E"/>
    <a:srgbClr val="FF33CC"/>
    <a:srgbClr val="5B93C5"/>
    <a:srgbClr val="00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1" autoAdjust="0"/>
    <p:restoredTop sz="94707" autoAdjust="0"/>
  </p:normalViewPr>
  <p:slideViewPr>
    <p:cSldViewPr>
      <p:cViewPr varScale="1">
        <p:scale>
          <a:sx n="86" d="100"/>
          <a:sy n="86" d="100"/>
        </p:scale>
        <p:origin x="1344" y="72"/>
      </p:cViewPr>
      <p:guideLst>
        <p:guide orient="horz" pos="2160"/>
        <p:guide pos="2880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9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2024(план)</c:v>
                </c:pt>
                <c:pt idx="5">
                  <c:v>2025(план)</c:v>
                </c:pt>
                <c:pt idx="6">
                  <c:v>2026 (план)</c:v>
                </c:pt>
                <c:pt idx="7">
                  <c:v>2027 (план)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1816.3</c:v>
                </c:pt>
                <c:pt idx="1">
                  <c:v>2245.6</c:v>
                </c:pt>
                <c:pt idx="2">
                  <c:v>2043.4</c:v>
                </c:pt>
                <c:pt idx="3">
                  <c:v>2073.8000000000002</c:v>
                </c:pt>
                <c:pt idx="4" formatCode="General">
                  <c:v>2576.6999999999998</c:v>
                </c:pt>
                <c:pt idx="5" formatCode="General">
                  <c:v>3155.7</c:v>
                </c:pt>
                <c:pt idx="6" formatCode="General">
                  <c:v>2852.3</c:v>
                </c:pt>
                <c:pt idx="7" formatCode="General">
                  <c:v>2821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AD-4887-848F-7DCFAEB64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2024(план)</c:v>
                </c:pt>
                <c:pt idx="5">
                  <c:v>2025(план)</c:v>
                </c:pt>
                <c:pt idx="6">
                  <c:v>2026 (план)</c:v>
                </c:pt>
                <c:pt idx="7">
                  <c:v>2027 (план)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1804.7</c:v>
                </c:pt>
                <c:pt idx="1">
                  <c:v>2185.5</c:v>
                </c:pt>
                <c:pt idx="2">
                  <c:v>2113.6</c:v>
                </c:pt>
                <c:pt idx="3">
                  <c:v>2101.9</c:v>
                </c:pt>
                <c:pt idx="4" formatCode="General">
                  <c:v>2610.5</c:v>
                </c:pt>
                <c:pt idx="5" formatCode="General">
                  <c:v>3310.3</c:v>
                </c:pt>
                <c:pt idx="6" formatCode="General">
                  <c:v>2869</c:v>
                </c:pt>
                <c:pt idx="7" formatCode="General">
                  <c:v>2826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AD-4887-848F-7DCFAEB64DF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9989776"/>
        <c:axId val="460875184"/>
      </c:lineChart>
      <c:catAx>
        <c:axId val="53998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875184"/>
        <c:crosses val="autoZero"/>
        <c:auto val="1"/>
        <c:lblAlgn val="ctr"/>
        <c:lblOffset val="100"/>
        <c:noMultiLvlLbl val="0"/>
      </c:catAx>
      <c:valAx>
        <c:axId val="460875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3998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C405-41BA-9F9A-D11FBCACE0B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C405-41BA-9F9A-D11FBCACE0B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C405-41BA-9F9A-D11FBCACE0B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C405-41BA-9F9A-D11FBCACE0B3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05-41BA-9F9A-D11FBCACE0B3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05-41BA-9F9A-D11FBCACE0B3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05-41BA-9F9A-D11FBCACE0B3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05-41BA-9F9A-D11FBCACE0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05-41BA-9F9A-D11FBCACE0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8547</c:v>
                </c:pt>
                <c:pt idx="1">
                  <c:v>7662</c:v>
                </c:pt>
                <c:pt idx="2">
                  <c:v>7968</c:v>
                </c:pt>
                <c:pt idx="3">
                  <c:v>8287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05-41BA-9F9A-D11FBCACE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13856"/>
        <c:axId val="210714248"/>
      </c:barChart>
      <c:catAx>
        <c:axId val="2107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714248"/>
        <c:crosses val="autoZero"/>
        <c:auto val="1"/>
        <c:lblAlgn val="ctr"/>
        <c:lblOffset val="100"/>
        <c:noMultiLvlLbl val="0"/>
      </c:catAx>
      <c:valAx>
        <c:axId val="21071424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107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06D7-4614-A48C-53F0E8BA9FA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06D7-4614-A48C-53F0E8BA9FA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06D7-4614-A48C-53F0E8BA9FA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06D7-4614-A48C-53F0E8BA9FA2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D7-4614-A48C-53F0E8BA9FA2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D7-4614-A48C-53F0E8BA9FA2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D7-4614-A48C-53F0E8BA9FA2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D7-4614-A48C-53F0E8BA9F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D7-4614-A48C-53F0E8BA9F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14023</c:v>
                </c:pt>
                <c:pt idx="1">
                  <c:v>14692</c:v>
                </c:pt>
                <c:pt idx="2">
                  <c:v>15015</c:v>
                </c:pt>
                <c:pt idx="3">
                  <c:v>16937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D7-4614-A48C-53F0E8BA9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15032"/>
        <c:axId val="210715424"/>
      </c:barChart>
      <c:catAx>
        <c:axId val="21071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715424"/>
        <c:crosses val="autoZero"/>
        <c:auto val="1"/>
        <c:lblAlgn val="ctr"/>
        <c:lblOffset val="100"/>
        <c:noMultiLvlLbl val="0"/>
      </c:catAx>
      <c:valAx>
        <c:axId val="210715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0715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43F7-43B3-B74F-BC592E1ACC4B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43F7-43B3-B74F-BC592E1ACC4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43F7-43B3-B74F-BC592E1ACC4B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43F7-43B3-B74F-BC592E1ACC4B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7-43B3-B74F-BC592E1ACC4B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7-43B3-B74F-BC592E1ACC4B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F7-43B3-B74F-BC592E1ACC4B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F7-43B3-B74F-BC592E1ACC4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F7-43B3-B74F-BC592E1ACC4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11742</c:v>
                </c:pt>
                <c:pt idx="1">
                  <c:v>11824</c:v>
                </c:pt>
                <c:pt idx="2">
                  <c:v>11824</c:v>
                </c:pt>
                <c:pt idx="3">
                  <c:v>11824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F7-43B3-B74F-BC592E1AC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16208"/>
        <c:axId val="210716600"/>
      </c:barChart>
      <c:catAx>
        <c:axId val="21071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716600"/>
        <c:crosses val="autoZero"/>
        <c:auto val="1"/>
        <c:lblAlgn val="ctr"/>
        <c:lblOffset val="100"/>
        <c:noMultiLvlLbl val="0"/>
      </c:catAx>
      <c:valAx>
        <c:axId val="210716600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1071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FB6A-4D52-9A75-7B6BC2B278E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FB6A-4D52-9A75-7B6BC2B278E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FB6A-4D52-9A75-7B6BC2B278E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FB6A-4D52-9A75-7B6BC2B278E2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6A-4D52-9A75-7B6BC2B278E2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6A-4D52-9A75-7B6BC2B278E2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6A-4D52-9A75-7B6BC2B278E2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6A-4D52-9A75-7B6BC2B278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6A-4D52-9A75-7B6BC2B278E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11542.1</c:v>
                </c:pt>
                <c:pt idx="1">
                  <c:v>22028.400000000001</c:v>
                </c:pt>
                <c:pt idx="2">
                  <c:v>22909.599999999999</c:v>
                </c:pt>
                <c:pt idx="3">
                  <c:v>23825.9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6A-4D52-9A75-7B6BC2B27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17384"/>
        <c:axId val="209083576"/>
      </c:barChart>
      <c:catAx>
        <c:axId val="21071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83576"/>
        <c:crosses val="autoZero"/>
        <c:auto val="1"/>
        <c:lblAlgn val="ctr"/>
        <c:lblOffset val="100"/>
        <c:noMultiLvlLbl val="0"/>
      </c:catAx>
      <c:valAx>
        <c:axId val="2090835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1071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EED7-4126-9F2F-5DE5A742680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EED7-4126-9F2F-5DE5A742680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EED7-4126-9F2F-5DE5A742680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EED7-4126-9F2F-5DE5A742680D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7-4126-9F2F-5DE5A742680D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7-4126-9F2F-5DE5A742680D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7-4126-9F2F-5DE5A742680D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7-4126-9F2F-5DE5A74268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D7-4126-9F2F-5DE5A74268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36029.800000000003</c:v>
                </c:pt>
                <c:pt idx="1">
                  <c:v>28519</c:v>
                </c:pt>
                <c:pt idx="2">
                  <c:v>35980</c:v>
                </c:pt>
                <c:pt idx="3">
                  <c:v>37420.199999999997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D7-4126-9F2F-5DE5A7426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084360"/>
        <c:axId val="209084752"/>
      </c:barChart>
      <c:catAx>
        <c:axId val="2090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84752"/>
        <c:crosses val="autoZero"/>
        <c:auto val="1"/>
        <c:lblAlgn val="ctr"/>
        <c:lblOffset val="100"/>
        <c:noMultiLvlLbl val="0"/>
      </c:catAx>
      <c:valAx>
        <c:axId val="209084752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0908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477673955030635"/>
          <c:y val="3.2882410428973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038553915151802E-3"/>
          <c:y val="9.7612788181960924E-2"/>
          <c:w val="0.88893701981831064"/>
          <c:h val="0.902387211818039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в 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12-4118-9DE3-EE9B5A57D79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12-4118-9DE3-EE9B5A57D79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12-4118-9DE3-EE9B5A57D791}"/>
              </c:ext>
            </c:extLst>
          </c:dPt>
          <c:dLbls>
            <c:dLbl>
              <c:idx val="0"/>
              <c:layout>
                <c:manualLayout>
                  <c:x val="0.17467343372103955"/>
                  <c:y val="-5.9786200779951004E-3"/>
                </c:manualLayout>
              </c:layout>
              <c:tx>
                <c:rich>
                  <a:bodyPr/>
                  <a:lstStyle/>
                  <a:p>
                    <a:fld id="{74DE61F3-C0ED-4525-A592-09A6799BAD29}" type="CATEGORYNAME">
                      <a:rPr lang="ru-RU">
                        <a:latin typeface="+mn-lt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91E07924-0FBC-4235-B28F-753E5C701413}" type="VALUE">
                      <a:rPr lang="ru-RU" baseline="0">
                        <a:latin typeface="+mn-lt"/>
                      </a:rPr>
                      <a:pPr/>
                      <a:t>[ЗНАЧЕНИЕ]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0891042F-BFD1-471F-8200-4209E7158C5B}" type="PERCENTAGE">
                      <a:rPr lang="ru-RU" baseline="0">
                        <a:latin typeface="+mn-lt"/>
                      </a:rPr>
                      <a:pPr/>
                      <a:t>[ПРОЦЕНТ]</a:t>
                    </a:fld>
                    <a:endParaRPr lang="ru-RU" baseline="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12-4118-9DE3-EE9B5A57D791}"/>
                </c:ext>
              </c:extLst>
            </c:dLbl>
            <c:dLbl>
              <c:idx val="1"/>
              <c:layout>
                <c:manualLayout>
                  <c:x val="0.16449828224214402"/>
                  <c:y val="0.10829690748374256"/>
                </c:manualLayout>
              </c:layout>
              <c:tx>
                <c:rich>
                  <a:bodyPr/>
                  <a:lstStyle/>
                  <a:p>
                    <a:fld id="{952BF911-DA89-409B-B8CC-366BB9CDB14A}" type="CATEGORYNAME">
                      <a:rPr lang="ru-RU">
                        <a:latin typeface="+mn-lt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D9E00570-2059-41D6-B736-5A259411AA9A}" type="VALUE">
                      <a:rPr lang="ru-RU" baseline="0">
                        <a:latin typeface="+mn-lt"/>
                      </a:rPr>
                      <a:pPr/>
                      <a:t>[ЗНАЧЕНИЕ]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B07EA01C-84BC-4F6E-BA57-966432A978FA}" type="PERCENTAGE">
                      <a:rPr lang="ru-RU" baseline="0">
                        <a:latin typeface="+mn-lt"/>
                      </a:rPr>
                      <a:pPr/>
                      <a:t>[ПРОЦЕНТ]</a:t>
                    </a:fld>
                    <a:endParaRPr lang="ru-RU" baseline="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12-4118-9DE3-EE9B5A57D791}"/>
                </c:ext>
              </c:extLst>
            </c:dLbl>
            <c:dLbl>
              <c:idx val="2"/>
              <c:layout>
                <c:manualLayout>
                  <c:x val="-0.15941070650269629"/>
                  <c:y val="-0.42448202553765213"/>
                </c:manualLayout>
              </c:layout>
              <c:tx>
                <c:rich>
                  <a:bodyPr/>
                  <a:lstStyle/>
                  <a:p>
                    <a:fld id="{56B6C467-D797-415B-B47D-914A329E0719}" type="CATEGORYNAME">
                      <a:rPr lang="ru-RU">
                        <a:latin typeface="+mn-lt"/>
                      </a:rPr>
                      <a:pPr/>
                      <a:t>[ИМЯ КАТЕГОРИИ]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B015285A-887F-42B8-88EA-A5AC6772617B}" type="VALUE">
                      <a:rPr lang="ru-RU" baseline="0">
                        <a:latin typeface="+mn-lt"/>
                      </a:rPr>
                      <a:pPr/>
                      <a:t>[ЗНАЧЕНИЕ]</a:t>
                    </a:fld>
                    <a:r>
                      <a:rPr lang="ru-RU" baseline="0" dirty="0">
                        <a:latin typeface="+mn-lt"/>
                      </a:rPr>
                      <a:t>
</a:t>
                    </a:r>
                    <a:fld id="{C994DEE9-9534-4733-87CE-A020CCF545E0}" type="PERCENTAGE">
                      <a:rPr lang="ru-RU" baseline="0">
                        <a:latin typeface="+mn-lt"/>
                      </a:rPr>
                      <a:pPr/>
                      <a:t>[ПРОЦЕНТ]</a:t>
                    </a:fld>
                    <a:endParaRPr lang="ru-RU" baseline="0" dirty="0">
                      <a:latin typeface="+mn-lt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12-4118-9DE3-EE9B5A57D791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707.2</c:v>
                </c:pt>
                <c:pt idx="1">
                  <c:v>244</c:v>
                </c:pt>
                <c:pt idx="2">
                  <c:v>1168.0999999999999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12-4118-9DE3-EE9B5A57D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ru-RU" sz="1800" dirty="0">
                <a:effectLst/>
              </a:rPr>
              <a:t>Данные в млн. руб.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39961619815756005"/>
          <c:y val="0.93878558980388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C7B7-4609-AF2C-24CDA1A39D52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C7B7-4609-AF2C-24CDA1A39D52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/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C7B7-4609-AF2C-24CDA1A39D52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C7B7-4609-AF2C-24CDA1A39D52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/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8-C7B7-4609-AF2C-24CDA1A39D52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B-CBE7-443A-8A0A-BE5FC8A9F6DA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D-CBE7-443A-8A0A-BE5FC8A9F6DA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F-CBE7-443A-8A0A-BE5FC8A9F6DA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60000"/>
                    </a:schemeClr>
                  </a:gs>
                  <a:gs pos="100000">
                    <a:schemeClr val="accent3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3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11-CBE7-443A-8A0A-BE5FC8A9F6DA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13-CBE7-443A-8A0A-BE5FC8A9F6DA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5">
                      <a:lumMod val="60000"/>
                    </a:schemeClr>
                  </a:gs>
                  <a:gs pos="100000">
                    <a:schemeClr val="accent5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5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15-CBE7-443A-8A0A-BE5FC8A9F6DA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17-CBE7-443A-8A0A-BE5FC8A9F6DA}"/>
              </c:ext>
            </c:extLst>
          </c:dPt>
          <c:dLbls>
            <c:dLbl>
              <c:idx val="0"/>
              <c:layout>
                <c:manualLayout>
                  <c:x val="9.1712042185539605E-2"/>
                  <c:y val="6.6648064184859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7-4609-AF2C-24CDA1A39D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Развитие системы образования </c:v>
                </c:pt>
                <c:pt idx="1">
                  <c:v>Развитие и модернизация жилищно-коммунального и дорожного хозяйства  </c:v>
                </c:pt>
                <c:pt idx="2">
                  <c:v>Развитие культуры  </c:v>
                </c:pt>
                <c:pt idx="3">
                  <c:v>Формирование современной городской среды</c:v>
                </c:pt>
                <c:pt idx="4">
                  <c:v>Развитие и обеспечение эффективности деятельности администрации </c:v>
                </c:pt>
                <c:pt idx="5">
                  <c:v>Развитие физической культуры и спорта </c:v>
                </c:pt>
                <c:pt idx="6">
                  <c:v>Развитие молодежной политики </c:v>
                </c:pt>
                <c:pt idx="7">
                  <c:v>Управление муниципальной собственностью </c:v>
                </c:pt>
                <c:pt idx="8">
                  <c:v>Программа по энергосбережению и повышению энергетической эффективности</c:v>
                </c:pt>
                <c:pt idx="9">
                  <c:v>Управление муниципальными финансами </c:v>
                </c:pt>
                <c:pt idx="10">
                  <c:v>Обеспечение безопасности жизнедеятельности населения </c:v>
                </c:pt>
                <c:pt idx="11">
                  <c:v>Социальная поддержка населения  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1699.2</c:v>
                </c:pt>
                <c:pt idx="1">
                  <c:v>564.70000000000005</c:v>
                </c:pt>
                <c:pt idx="2">
                  <c:v>269.5</c:v>
                </c:pt>
                <c:pt idx="3">
                  <c:v>193.3</c:v>
                </c:pt>
                <c:pt idx="4">
                  <c:v>132.80000000000001</c:v>
                </c:pt>
                <c:pt idx="5">
                  <c:v>104.3</c:v>
                </c:pt>
                <c:pt idx="6">
                  <c:v>42.8</c:v>
                </c:pt>
                <c:pt idx="7">
                  <c:v>26.8</c:v>
                </c:pt>
                <c:pt idx="8">
                  <c:v>24.9</c:v>
                </c:pt>
                <c:pt idx="9">
                  <c:v>19.600000000000001</c:v>
                </c:pt>
                <c:pt idx="10">
                  <c:v>15.4</c:v>
                </c:pt>
                <c:pt idx="1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B7-4609-AF2C-24CDA1A39D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0142632"/>
        <c:axId val="190143808"/>
      </c:barChart>
      <c:catAx>
        <c:axId val="190142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143808"/>
        <c:crosses val="autoZero"/>
        <c:auto val="1"/>
        <c:lblAlgn val="ctr"/>
        <c:lblOffset val="100"/>
        <c:noMultiLvlLbl val="0"/>
      </c:catAx>
      <c:valAx>
        <c:axId val="19014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9014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317424988048546"/>
          <c:y val="9.81729733928033E-2"/>
          <c:w val="0.562716205167893"/>
          <c:h val="0.65983847627981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4651921067007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5E59-4156-A72D-07D4BBD661C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5E59-4156-A72D-07D4BBD661C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5E59-4156-A72D-07D4BBD661C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5E59-4156-A72D-07D4BBD661CC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59-4156-A72D-07D4BBD661CC}"/>
                </c:ext>
              </c:extLst>
            </c:dLbl>
            <c:dLbl>
              <c:idx val="1"/>
              <c:layout>
                <c:manualLayout>
                  <c:x val="-1.7439432819506058E-2"/>
                  <c:y val="-1.5850613372707691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59-4156-A72D-07D4BBD661CC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59-4156-A72D-07D4BBD661CC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59-4156-A72D-07D4BBD661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9-4156-A72D-07D4BBD661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94.6</c:v>
                </c:pt>
                <c:pt idx="1">
                  <c:v>132.80000000000001</c:v>
                </c:pt>
                <c:pt idx="2">
                  <c:v>115.7</c:v>
                </c:pt>
                <c:pt idx="3">
                  <c:v>119.1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59-4156-A72D-07D4BBD66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332464"/>
        <c:axId val="211141168"/>
      </c:barChart>
      <c:catAx>
        <c:axId val="20933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41168"/>
        <c:crosses val="autoZero"/>
        <c:auto val="1"/>
        <c:lblAlgn val="ctr"/>
        <c:lblOffset val="100"/>
        <c:noMultiLvlLbl val="0"/>
      </c:catAx>
      <c:valAx>
        <c:axId val="21114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933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3481-4F8E-AC23-A68348175BC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3481-4F8E-AC23-A68348175BC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3481-4F8E-AC23-A68348175BC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3481-4F8E-AC23-A68348175BC3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81-4F8E-AC23-A68348175BC3}"/>
                </c:ext>
              </c:extLst>
            </c:dLbl>
            <c:dLbl>
              <c:idx val="1"/>
              <c:layout>
                <c:manualLayout>
                  <c:x val="7.9984499076822153E-3"/>
                  <c:y val="-2.1539945382412707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81-4F8E-AC23-A68348175BC3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81-4F8E-AC23-A68348175BC3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481-4F8E-AC23-A68348175B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81-4F8E-AC23-A68348175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512.79999999999995</c:v>
                </c:pt>
                <c:pt idx="1">
                  <c:v>564.70000000000005</c:v>
                </c:pt>
                <c:pt idx="2">
                  <c:v>378.1</c:v>
                </c:pt>
                <c:pt idx="3">
                  <c:v>299.39999999999998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81-4F8E-AC23-A68348175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141952"/>
        <c:axId val="211142344"/>
      </c:barChart>
      <c:catAx>
        <c:axId val="2111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42344"/>
        <c:crosses val="autoZero"/>
        <c:auto val="1"/>
        <c:lblAlgn val="ctr"/>
        <c:lblOffset val="100"/>
        <c:noMultiLvlLbl val="0"/>
      </c:catAx>
      <c:valAx>
        <c:axId val="211142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11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CA47-4FE3-8A8C-5A55B70C671A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CA47-4FE3-8A8C-5A55B70C671A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CA47-4FE3-8A8C-5A55B70C671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CA47-4FE3-8A8C-5A55B70C671A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47-4FE3-8A8C-5A55B70C671A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47-4FE3-8A8C-5A55B70C671A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A47-4FE3-8A8C-5A55B70C671A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47-4FE3-8A8C-5A55B70C67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47-4FE3-8A8C-5A55B70C6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15.9</c:v>
                </c:pt>
                <c:pt idx="1">
                  <c:v>19.600000000000001</c:v>
                </c:pt>
                <c:pt idx="2">
                  <c:v>20.399999999999999</c:v>
                </c:pt>
                <c:pt idx="3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47-4FE3-8A8C-5A55B70C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144304"/>
        <c:axId val="211144696"/>
      </c:barChart>
      <c:catAx>
        <c:axId val="21114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44696"/>
        <c:crosses val="autoZero"/>
        <c:auto val="1"/>
        <c:lblAlgn val="ctr"/>
        <c:lblOffset val="100"/>
        <c:noMultiLvlLbl val="0"/>
      </c:catAx>
      <c:valAx>
        <c:axId val="211144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114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04068582543646E-2"/>
          <c:y val="9.1221081256595504E-2"/>
          <c:w val="0.86392837043607174"/>
          <c:h val="0.800979447533931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9271137451030037E-2"/>
                  <c:y val="-7.5968016884487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26-4C07-B937-B6882CAFA732}"/>
                </c:ext>
              </c:extLst>
            </c:dLbl>
            <c:dLbl>
              <c:idx val="1"/>
              <c:layout>
                <c:manualLayout>
                  <c:x val="1.421791021398351E-2"/>
                  <c:y val="9.34247909732932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6-4C07-B937-B6882CAFA732}"/>
                </c:ext>
              </c:extLst>
            </c:dLbl>
            <c:dLbl>
              <c:idx val="2"/>
              <c:layout>
                <c:manualLayout>
                  <c:x val="-4.0716787387922344E-2"/>
                  <c:y val="5.3423979219092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6-4C07-B937-B6882CAFA732}"/>
                </c:ext>
              </c:extLst>
            </c:dLbl>
            <c:dLbl>
              <c:idx val="3"/>
              <c:layout>
                <c:manualLayout>
                  <c:x val="-4.9390687009275888E-2"/>
                  <c:y val="-4.4246895040181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26-4C07-B937-B6882CAFA732}"/>
                </c:ext>
              </c:extLst>
            </c:dLbl>
            <c:dLbl>
              <c:idx val="4"/>
              <c:layout>
                <c:manualLayout>
                  <c:x val="-6.89900575710167E-2"/>
                  <c:y val="4.9091647049273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26-4C07-B937-B6882CAFA732}"/>
                </c:ext>
              </c:extLst>
            </c:dLbl>
            <c:dLbl>
              <c:idx val="5"/>
              <c:layout>
                <c:manualLayout>
                  <c:x val="-4.939068700927584E-2"/>
                  <c:y val="7.1395405471223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26-4C07-B937-B6882CAFA732}"/>
                </c:ext>
              </c:extLst>
            </c:dLbl>
            <c:dLbl>
              <c:idx val="6"/>
              <c:layout>
                <c:manualLayout>
                  <c:x val="-1.6842390918313265E-3"/>
                  <c:y val="7.9900357171848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26-4C07-B937-B6882CAFA732}"/>
                </c:ext>
              </c:extLst>
            </c:dLbl>
            <c:dLbl>
              <c:idx val="7"/>
              <c:layout>
                <c:manualLayout>
                  <c:x val="-2.5642073467246809E-2"/>
                  <c:y val="0.100360520334442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63962838373148E-2"/>
                      <c:h val="6.2886597938144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B26-4C07-B937-B6882CAFA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F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2020 (факт)</c:v>
                </c:pt>
                <c:pt idx="1">
                  <c:v>2021 (факт)</c:v>
                </c:pt>
                <c:pt idx="2">
                  <c:v>2022 (факт)</c:v>
                </c:pt>
                <c:pt idx="3">
                  <c:v>2023 (факт)</c:v>
                </c:pt>
                <c:pt idx="4">
                  <c:v>2024 (план)</c:v>
                </c:pt>
                <c:pt idx="5">
                  <c:v>2025 (план)</c:v>
                </c:pt>
                <c:pt idx="6">
                  <c:v>2026 (план)</c:v>
                </c:pt>
                <c:pt idx="7">
                  <c:v>2027 (план)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11.6</c:v>
                </c:pt>
                <c:pt idx="1">
                  <c:v>60.1</c:v>
                </c:pt>
                <c:pt idx="2">
                  <c:v>-70.2</c:v>
                </c:pt>
                <c:pt idx="3">
                  <c:v>72.8</c:v>
                </c:pt>
                <c:pt idx="4">
                  <c:v>-33.799999999999997</c:v>
                </c:pt>
                <c:pt idx="5">
                  <c:v>-154.6</c:v>
                </c:pt>
                <c:pt idx="6">
                  <c:v>-16.7</c:v>
                </c:pt>
                <c:pt idx="7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B26-4C07-B937-B6882CAFA7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4434864"/>
        <c:axId val="194599552"/>
      </c:lineChart>
      <c:catAx>
        <c:axId val="15443486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599552"/>
        <c:crosses val="autoZero"/>
        <c:auto val="1"/>
        <c:lblAlgn val="ctr"/>
        <c:lblOffset val="100"/>
        <c:noMultiLvlLbl val="0"/>
      </c:catAx>
      <c:valAx>
        <c:axId val="194599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434864"/>
        <c:crossesAt val="5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E898-4CD4-9348-E6ED74BE0E00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E898-4CD4-9348-E6ED74BE0E0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E898-4CD4-9348-E6ED74BE0E00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E898-4CD4-9348-E6ED74BE0E00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898-4CD4-9348-E6ED74BE0E00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898-4CD4-9348-E6ED74BE0E00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898-4CD4-9348-E6ED74BE0E00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98-4CD4-9348-E6ED74BE0E0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98-4CD4-9348-E6ED74BE0E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51.6</c:v>
                </c:pt>
                <c:pt idx="1">
                  <c:v>26.8</c:v>
                </c:pt>
                <c:pt idx="2">
                  <c:v>24.4</c:v>
                </c:pt>
                <c:pt idx="3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98-4CD4-9348-E6ED74BE0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719448"/>
        <c:axId val="211719840"/>
      </c:barChart>
      <c:catAx>
        <c:axId val="21171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719840"/>
        <c:crosses val="autoZero"/>
        <c:auto val="1"/>
        <c:lblAlgn val="ctr"/>
        <c:lblOffset val="100"/>
        <c:noMultiLvlLbl val="0"/>
      </c:catAx>
      <c:valAx>
        <c:axId val="211719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171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9A9A-4347-B968-3384C083F71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9A9A-4347-B968-3384C083F71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9A9A-4347-B968-3384C083F71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9A9A-4347-B968-3384C083F714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9A-4347-B968-3384C083F714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9A-4347-B968-3384C083F714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9A-4347-B968-3384C083F714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A9A-4347-B968-3384C083F7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9A-4347-B968-3384C083F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1341.4</c:v>
                </c:pt>
                <c:pt idx="1">
                  <c:v>1699.2</c:v>
                </c:pt>
                <c:pt idx="2">
                  <c:v>1731.8</c:v>
                </c:pt>
                <c:pt idx="3">
                  <c:v>1806.1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9A-4347-B968-3384C083F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720624"/>
        <c:axId val="213184056"/>
      </c:barChart>
      <c:catAx>
        <c:axId val="21172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84056"/>
        <c:crosses val="autoZero"/>
        <c:auto val="1"/>
        <c:lblAlgn val="ctr"/>
        <c:lblOffset val="100"/>
        <c:noMultiLvlLbl val="0"/>
      </c:catAx>
      <c:valAx>
        <c:axId val="213184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172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6453-4667-A6E5-5239F4821D1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6453-4667-A6E5-5239F4821D1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6453-4667-A6E5-5239F4821D1F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6453-4667-A6E5-5239F4821D1F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53-4667-A6E5-5239F4821D1F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53-4667-A6E5-5239F4821D1F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53-4667-A6E5-5239F4821D1F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53-4667-A6E5-5239F4821D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53-4667-A6E5-5239F4821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58.4</c:v>
                </c:pt>
                <c:pt idx="1">
                  <c:v>42.8</c:v>
                </c:pt>
                <c:pt idx="2">
                  <c:v>33.299999999999997</c:v>
                </c:pt>
                <c:pt idx="3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53-4667-A6E5-5239F4821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184840"/>
        <c:axId val="213185232"/>
      </c:barChart>
      <c:catAx>
        <c:axId val="21318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85232"/>
        <c:crosses val="autoZero"/>
        <c:auto val="1"/>
        <c:lblAlgn val="ctr"/>
        <c:lblOffset val="100"/>
        <c:noMultiLvlLbl val="0"/>
      </c:catAx>
      <c:valAx>
        <c:axId val="213185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3184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51281074589596E-2"/>
          <c:y val="0.11568091896599303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1221-4372-8742-771FEDFF0937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1221-4372-8742-771FEDFF0937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1221-4372-8742-771FEDFF0937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1221-4372-8742-771FEDFF0937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221-4372-8742-771FEDFF0937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221-4372-8742-771FEDFF0937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221-4372-8742-771FEDFF0937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221-4372-8742-771FEDFF093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21-4372-8742-771FEDFF0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192.5</c:v>
                </c:pt>
                <c:pt idx="1">
                  <c:v>269.5</c:v>
                </c:pt>
                <c:pt idx="2">
                  <c:v>246</c:v>
                </c:pt>
                <c:pt idx="3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21-4372-8742-771FEDFF0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186016"/>
        <c:axId val="213186408"/>
      </c:barChart>
      <c:catAx>
        <c:axId val="21318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86408"/>
        <c:crosses val="autoZero"/>
        <c:auto val="1"/>
        <c:lblAlgn val="ctr"/>
        <c:lblOffset val="100"/>
        <c:noMultiLvlLbl val="0"/>
      </c:catAx>
      <c:valAx>
        <c:axId val="213186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318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ru-RU" sz="1800" dirty="0">
                <a:effectLst/>
              </a:rPr>
              <a:t>Данные в млн. руб.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EC4B-4776-BDA9-28BC706AE03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EC4B-4776-BDA9-28BC706AE03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EC4B-4776-BDA9-28BC706AE03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EC4B-4776-BDA9-28BC706AE031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4B-4776-BDA9-28BC706AE031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4B-4776-BDA9-28BC706AE031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4B-4776-BDA9-28BC706AE031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4B-4776-BDA9-28BC706AE03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4B-4776-BDA9-28BC706AE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85.5</c:v>
                </c:pt>
                <c:pt idx="1">
                  <c:v>104.3</c:v>
                </c:pt>
                <c:pt idx="2">
                  <c:v>105.3</c:v>
                </c:pt>
                <c:pt idx="3">
                  <c:v>109.5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C4B-4776-BDA9-28BC706AE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187192"/>
        <c:axId val="213187584"/>
      </c:barChart>
      <c:catAx>
        <c:axId val="21318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87584"/>
        <c:crosses val="autoZero"/>
        <c:auto val="1"/>
        <c:lblAlgn val="ctr"/>
        <c:lblOffset val="100"/>
        <c:noMultiLvlLbl val="0"/>
      </c:catAx>
      <c:valAx>
        <c:axId val="213187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21318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118525560164465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5115-49A2-BC81-B9B601727A0F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5115-49A2-BC81-B9B601727A0F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5115-49A2-BC81-B9B601727A0F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5115-49A2-BC81-B9B601727A0F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15-49A2-BC81-B9B601727A0F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15-49A2-BC81-B9B601727A0F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15-49A2-BC81-B9B601727A0F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15-49A2-BC81-B9B601727A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15-49A2-BC81-B9B601727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52.1</c:v>
                </c:pt>
                <c:pt idx="1">
                  <c:v>2.7</c:v>
                </c:pt>
                <c:pt idx="2">
                  <c:v>2.2999999999999998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15-49A2-BC81-B9B601727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9013736"/>
        <c:axId val="212879768"/>
      </c:barChart>
      <c:catAx>
        <c:axId val="9901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79768"/>
        <c:crosses val="autoZero"/>
        <c:auto val="1"/>
        <c:lblAlgn val="ctr"/>
        <c:lblOffset val="100"/>
        <c:noMultiLvlLbl val="0"/>
      </c:catAx>
      <c:valAx>
        <c:axId val="212879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9901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518291618388E-2"/>
          <c:y val="0.11568091896599303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90BB-4932-9FCA-FC1C5C150B6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90BB-4932-9FCA-FC1C5C150B6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90BB-4932-9FCA-FC1C5C150B6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90BB-4932-9FCA-FC1C5C150B69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BB-4932-9FCA-FC1C5C150B69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BB-4932-9FCA-FC1C5C150B69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BB-4932-9FCA-FC1C5C150B69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BB-4932-9FCA-FC1C5C150B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BB-4932-9FCA-FC1C5C150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11.6</c:v>
                </c:pt>
                <c:pt idx="1">
                  <c:v>15.4</c:v>
                </c:pt>
                <c:pt idx="2">
                  <c:v>15.7</c:v>
                </c:pt>
                <c:pt idx="3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BB-4932-9FCA-FC1C5C15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880552"/>
        <c:axId val="212880944"/>
      </c:barChart>
      <c:catAx>
        <c:axId val="21288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80944"/>
        <c:crosses val="autoZero"/>
        <c:auto val="1"/>
        <c:lblAlgn val="ctr"/>
        <c:lblOffset val="100"/>
        <c:noMultiLvlLbl val="0"/>
      </c:catAx>
      <c:valAx>
        <c:axId val="21288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2880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518291618402E-2"/>
          <c:y val="0.1441275790145180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90BB-4932-9FCA-FC1C5C150B6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90BB-4932-9FCA-FC1C5C150B6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90BB-4932-9FCA-FC1C5C150B6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90BB-4932-9FCA-FC1C5C150B69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BB-4932-9FCA-FC1C5C150B69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BB-4932-9FCA-FC1C5C150B69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BB-4932-9FCA-FC1C5C150B69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BB-4932-9FCA-FC1C5C150B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BB-4932-9FCA-FC1C5C150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25.6</c:v>
                </c:pt>
                <c:pt idx="1">
                  <c:v>193.3</c:v>
                </c:pt>
                <c:pt idx="2">
                  <c:v>40.1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BB-4932-9FCA-FC1C5C15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882904"/>
        <c:axId val="212883296"/>
      </c:barChart>
      <c:catAx>
        <c:axId val="21288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ru-RU"/>
          </a:p>
        </c:txPr>
        <c:crossAx val="212883296"/>
        <c:crosses val="autoZero"/>
        <c:auto val="1"/>
        <c:lblAlgn val="ctr"/>
        <c:lblOffset val="100"/>
        <c:noMultiLvlLbl val="0"/>
      </c:catAx>
      <c:valAx>
        <c:axId val="212883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288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518291618402E-2"/>
          <c:y val="0.1441275790145180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90BB-4932-9FCA-FC1C5C150B6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90BB-4932-9FCA-FC1C5C150B6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90BB-4932-9FCA-FC1C5C150B6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90BB-4932-9FCA-FC1C5C150B69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BB-4932-9FCA-FC1C5C150B69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BB-4932-9FCA-FC1C5C150B69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BB-4932-9FCA-FC1C5C150B69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BB-4932-9FCA-FC1C5C150B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BB-4932-9FCA-FC1C5C150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2024 г.</c:v>
                </c:pt>
                <c:pt idx="1">
                  <c:v>План 2025 г.</c:v>
                </c:pt>
                <c:pt idx="2">
                  <c:v>План 2026 г.</c:v>
                </c:pt>
                <c:pt idx="3">
                  <c:v>План 2027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10.5</c:v>
                </c:pt>
                <c:pt idx="1">
                  <c:v>24.9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0BB-4932-9FCA-FC1C5C15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4052984"/>
        <c:axId val="214053376"/>
      </c:barChart>
      <c:catAx>
        <c:axId val="21405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053376"/>
        <c:crosses val="autoZero"/>
        <c:auto val="1"/>
        <c:lblAlgn val="ctr"/>
        <c:lblOffset val="100"/>
        <c:noMultiLvlLbl val="0"/>
      </c:catAx>
      <c:valAx>
        <c:axId val="214053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405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518291618402E-2"/>
          <c:y val="0.14412757901451809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A8D3-40DB-9A46-70C50C2A791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A8D3-40DB-9A46-70C50C2A791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A8D3-40DB-9A46-70C50C2A791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A8D3-40DB-9A46-70C50C2A79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Резервный фонд Администрации городского округа Красноуфимск</c:v>
                </c:pt>
                <c:pt idx="1">
                  <c:v>Содержание Думы городского округа Красноуфимск</c:v>
                </c:pt>
                <c:pt idx="2">
                  <c:v>Содержание Ревизионной комиссии городского округа Красноуфимск</c:v>
                </c:pt>
                <c:pt idx="3">
                  <c:v>Создание муниципальной системы закупок</c:v>
                </c:pt>
                <c:pt idx="4">
                  <c:v>Совершенствование программных, ИТ ресурсов бюджетного процесса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200.3</c:v>
                </c:pt>
                <c:pt idx="1">
                  <c:v>5.4</c:v>
                </c:pt>
                <c:pt idx="2">
                  <c:v>5.8</c:v>
                </c:pt>
                <c:pt idx="3">
                  <c:v>1.4</c:v>
                </c:pt>
                <c:pt idx="4" formatCode="General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D3-40DB-9A46-70C50C2A79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chemeClr val="accent2">
                    <a:shade val="48000"/>
                    <a:satMod val="180000"/>
                    <a:lumMod val="94000"/>
                  </a:schemeClr>
                </a:gs>
                <a:gs pos="100000">
                  <a:schemeClr val="accent2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Резервный фонд Администрации городского округа Красноуфимск</c:v>
                </c:pt>
                <c:pt idx="1">
                  <c:v>Содержание Думы городского округа Красноуфимск</c:v>
                </c:pt>
                <c:pt idx="2">
                  <c:v>Содержание Ревизионной комиссии городского округа Красноуфимск</c:v>
                </c:pt>
                <c:pt idx="3">
                  <c:v>Создание муниципальной системы закупок</c:v>
                </c:pt>
                <c:pt idx="4">
                  <c:v>Совершенствование программных, ИТ ресурсов бюджетного процесса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102.8</c:v>
                </c:pt>
                <c:pt idx="1">
                  <c:v>5.6</c:v>
                </c:pt>
                <c:pt idx="2">
                  <c:v>6.3</c:v>
                </c:pt>
                <c:pt idx="3" formatCode="General">
                  <c:v>1.5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D3-40DB-9A46-70C50C2A79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gradFill rotWithShape="1">
              <a:gsLst>
                <a:gs pos="0">
                  <a:schemeClr val="accent3"/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  <a:gs pos="100000">
                  <a:schemeClr val="accent3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Резервный фонд Администрации городского округа Красноуфимск</c:v>
                </c:pt>
                <c:pt idx="1">
                  <c:v>Содержание Думы городского округа Красноуфимск</c:v>
                </c:pt>
                <c:pt idx="2">
                  <c:v>Содержание Ревизионной комиссии городского округа Красноуфимск</c:v>
                </c:pt>
                <c:pt idx="3">
                  <c:v>Создание муниципальной системы закупок</c:v>
                </c:pt>
                <c:pt idx="4">
                  <c:v>Совершенствование программных, ИТ ресурсов бюджетного процесса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44.8</c:v>
                </c:pt>
                <c:pt idx="1">
                  <c:v>5.8</c:v>
                </c:pt>
                <c:pt idx="2">
                  <c:v>6.6</c:v>
                </c:pt>
                <c:pt idx="3" formatCode="General">
                  <c:v>1.5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D3-40DB-9A46-70C50C2A79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4054160"/>
        <c:axId val="214054552"/>
      </c:barChart>
      <c:catAx>
        <c:axId val="21405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054552"/>
        <c:crosses val="autoZero"/>
        <c:auto val="1"/>
        <c:lblAlgn val="ctr"/>
        <c:lblOffset val="100"/>
        <c:noMultiLvlLbl val="0"/>
      </c:catAx>
      <c:valAx>
        <c:axId val="214054552"/>
        <c:scaling>
          <c:logBase val="10"/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crossAx val="21405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Доходы,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231483966616823E-2"/>
          <c:y val="0.10050646571616691"/>
          <c:w val="0.96753703206676633"/>
          <c:h val="0.71906651703576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4131.5</c:v>
                </c:pt>
                <c:pt idx="1">
                  <c:v>2174</c:v>
                </c:pt>
                <c:pt idx="2">
                  <c:v>3155.7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3-4FE9-979F-7BD85ABA65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2907.5</c:v>
                </c:pt>
                <c:pt idx="1">
                  <c:v>1915.3</c:v>
                </c:pt>
                <c:pt idx="2">
                  <c:v>2852.3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83-4FE9-979F-7BD85ABA65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Ирбит"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2780.6</c:v>
                </c:pt>
                <c:pt idx="1">
                  <c:v>1992.8</c:v>
                </c:pt>
                <c:pt idx="2">
                  <c:v>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83-4FE9-979F-7BD85ABA65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3754920"/>
        <c:axId val="153761584"/>
      </c:barChart>
      <c:catAx>
        <c:axId val="1537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61584"/>
        <c:crosses val="autoZero"/>
        <c:auto val="1"/>
        <c:lblAlgn val="ctr"/>
        <c:lblOffset val="100"/>
        <c:noMultiLvlLbl val="0"/>
      </c:catAx>
      <c:valAx>
        <c:axId val="153761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75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96905105781901E-3"/>
          <c:y val="0.12705958298540307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B9B5-4FA6-A36A-4EE726B35B6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B9B5-4FA6-A36A-4EE726B35B6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B9B5-4FA6-A36A-4EE726B35B6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B9B5-4FA6-A36A-4EE726B35B6D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B5-4FA6-A36A-4EE726B35B6D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B5-4FA6-A36A-4EE726B35B6D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9B5-4FA6-A36A-4EE726B35B6D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9B5-4FA6-A36A-4EE726B35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B5-4FA6-A36A-4EE726B35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154.6</c:v>
                </c:pt>
                <c:pt idx="1">
                  <c:v>16.7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B5-4FA6-A36A-4EE726B35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389432"/>
        <c:axId val="214055336"/>
      </c:barChart>
      <c:catAx>
        <c:axId val="2083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055336"/>
        <c:crosses val="autoZero"/>
        <c:auto val="1"/>
        <c:lblAlgn val="ctr"/>
        <c:lblOffset val="100"/>
        <c:noMultiLvlLbl val="0"/>
      </c:catAx>
      <c:valAx>
        <c:axId val="214055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08389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518291618388E-2"/>
          <c:y val="0.11568091896599303"/>
          <c:w val="0.96480753728335344"/>
          <c:h val="0.74752367049285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7C98-4183-B3D9-3CCAEFF8CC4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7C98-4183-B3D9-3CCAEFF8CC49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7C98-4183-B3D9-3CCAEFF8CC49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7C98-4183-B3D9-3CCAEFF8CC49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fld id="{C839850E-CBF1-42F3-9C36-0461E7FDD59F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98-4183-B3D9-3CCAEFF8CC49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fld id="{2B56BE18-C08D-4B4D-B5E8-37CD09FAF5D7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98-4183-B3D9-3CCAEFF8CC49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fld id="{EF608FBE-BEF9-4676-BE27-90851DF5320A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98-4183-B3D9-3CCAEFF8CC49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fld id="{5D269A99-E03B-4242-B4F9-21B5621F66DC}" type="VALUE">
                      <a:rPr lang="en-US">
                        <a:latin typeface="Gill Sans MT" panose="020B05020201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98-4183-B3D9-3CCAEFF8CC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98-4183-B3D9-3CCAEFF8C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01.01.2026</c:v>
                </c:pt>
                <c:pt idx="1">
                  <c:v>на 01.01.2027</c:v>
                </c:pt>
                <c:pt idx="2">
                  <c:v>на 01.01.2028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36.1</c:v>
                </c:pt>
                <c:pt idx="1">
                  <c:v>28.6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98-4183-B3D9-3CCAEFF8C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4056120"/>
        <c:axId val="303829488"/>
      </c:barChart>
      <c:catAx>
        <c:axId val="21405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3829488"/>
        <c:crosses val="autoZero"/>
        <c:auto val="1"/>
        <c:lblAlgn val="ctr"/>
        <c:lblOffset val="100"/>
        <c:noMultiLvlLbl val="0"/>
      </c:catAx>
      <c:valAx>
        <c:axId val="303829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21405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Расходы,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6231483966616823E-2"/>
          <c:y val="0.10050646571616691"/>
          <c:w val="0.96753703206676633"/>
          <c:h val="0.73371937130409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4150.2</c:v>
                </c:pt>
                <c:pt idx="1">
                  <c:v>2174</c:v>
                </c:pt>
                <c:pt idx="2">
                  <c:v>3310.3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A-4BEF-AF54-FA2425570F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2907.5</c:v>
                </c:pt>
                <c:pt idx="1">
                  <c:v>1915.3</c:v>
                </c:pt>
                <c:pt idx="2">
                  <c:v>2869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A-4BEF-AF54-FA2425570F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 "город  Ирбит"  36,4 тыс.чел.</c:v>
                </c:pt>
                <c:pt idx="1">
                  <c:v>Камышловский ГО  25,8 тыс. чел.</c:v>
                </c:pt>
                <c:pt idx="2">
                  <c:v>ГО Красноуфимск 37,9 тыс. чел.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2780.6</c:v>
                </c:pt>
                <c:pt idx="1">
                  <c:v>1992.8</c:v>
                </c:pt>
                <c:pt idx="2">
                  <c:v>2826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A-4BEF-AF54-FA2425570F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4599944"/>
        <c:axId val="194601120"/>
      </c:barChart>
      <c:catAx>
        <c:axId val="19459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601120"/>
        <c:crosses val="autoZero"/>
        <c:auto val="1"/>
        <c:lblAlgn val="ctr"/>
        <c:lblOffset val="100"/>
        <c:noMultiLvlLbl val="0"/>
      </c:catAx>
      <c:valAx>
        <c:axId val="194601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459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763423111717754E-2"/>
          <c:y val="0.11992935529209277"/>
          <c:w val="0.49541519196279782"/>
          <c:h val="0.825691986604663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в 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8-4D91-8D1D-3EA722F14E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1C8-4D91-8D1D-3EA722F14EBC}"/>
              </c:ext>
            </c:extLst>
          </c:dPt>
          <c:dLbls>
            <c:dLbl>
              <c:idx val="0"/>
              <c:layout>
                <c:manualLayout>
                  <c:x val="5.7110056554562659E-2"/>
                  <c:y val="-6.71883018288973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8-4D91-8D1D-3EA722F14EBC}"/>
                </c:ext>
              </c:extLst>
            </c:dLbl>
            <c:dLbl>
              <c:idx val="1"/>
              <c:layout>
                <c:manualLayout>
                  <c:x val="-6.0469471646007585E-2"/>
                  <c:y val="5.87897641002851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C8-4D91-8D1D-3EA722F14EB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-  1 035,9 млн. руб.</c:v>
                </c:pt>
                <c:pt idx="1">
                  <c:v>Безвозмездные поступления - 2 119,8 млн.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1035.9000000000001</c:v>
                </c:pt>
                <c:pt idx="1">
                  <c:v>2119.8000000000002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8-4D91-8D1D-3EA722F14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51702191819956"/>
          <c:y val="0.33092509121561448"/>
          <c:w val="0.38240473280746584"/>
          <c:h val="0.42329688235698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ru-RU" sz="1800" dirty="0">
                <a:effectLst/>
              </a:rPr>
              <a:t>Данные в млн. руб.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654244418077877"/>
          <c:y val="3.129133306230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9.7125433175256765E-2"/>
          <c:w val="0.96480753728335344"/>
          <c:h val="0.8355020882468968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в тыс. 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5DFE-45F7-872E-9FB603D051A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4"/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5DFE-45F7-872E-9FB603D051A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/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5DFE-45F7-872E-9FB603D051A8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60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5DFE-45F7-872E-9FB603D051A8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8-5DFE-45F7-872E-9FB603D051A8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lumMod val="60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6">
                      <a:lumMod val="6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B-4B7E-41A3-98DB-C4708D5FB75E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D-4B7E-41A3-98DB-C4708D5FB75E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F-4B7E-41A3-98DB-C4708D5FB7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Акцизы</c:v>
                </c:pt>
                <c:pt idx="3">
                  <c:v>Доходы от продажи материальных и нематериальных активов</c:v>
                </c:pt>
                <c:pt idx="4">
                  <c:v>Доходы от использования имущества</c:v>
                </c:pt>
                <c:pt idx="5">
                  <c:v>Налоги на имущество</c:v>
                </c:pt>
                <c:pt idx="6">
                  <c:v>Государственная пошлина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776.7</c:v>
                </c:pt>
                <c:pt idx="1">
                  <c:v>79.8</c:v>
                </c:pt>
                <c:pt idx="2">
                  <c:v>47.4</c:v>
                </c:pt>
                <c:pt idx="3">
                  <c:v>50.8</c:v>
                </c:pt>
                <c:pt idx="4">
                  <c:v>28.5</c:v>
                </c:pt>
                <c:pt idx="5">
                  <c:v>26.5</c:v>
                </c:pt>
                <c:pt idx="6">
                  <c:v>22</c:v>
                </c:pt>
                <c:pt idx="7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DFE-45F7-872E-9FB603D051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0140672"/>
        <c:axId val="190148120"/>
      </c:barChart>
      <c:catAx>
        <c:axId val="190140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148120"/>
        <c:crosses val="autoZero"/>
        <c:auto val="1"/>
        <c:lblAlgn val="ctr"/>
        <c:lblOffset val="100"/>
        <c:noMultiLvlLbl val="0"/>
      </c:catAx>
      <c:valAx>
        <c:axId val="190148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014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74565850501565"/>
          <c:y val="1.57952915167337E-2"/>
          <c:w val="0.46555846187034844"/>
          <c:h val="0.79709530417214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ru-RU" sz="1800" dirty="0">
                <a:effectLst/>
              </a:rPr>
              <a:t>Данные в млн. руб.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E321-4F52-954B-3ED008027DD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E321-4F52-954B-3ED008027DD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E321-4F52-954B-3ED008027DD8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E321-4F52-954B-3ED008027DD8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653,8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21-4F52-954B-3ED008027DD8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776,7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21-4F52-954B-3ED008027DD8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21-4F52-954B-3ED008027DD8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885,4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21-4F52-954B-3ED008027DD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21-4F52-954B-3ED008027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653.79999999999995</c:v>
                </c:pt>
                <c:pt idx="1">
                  <c:v>776.7</c:v>
                </c:pt>
                <c:pt idx="2">
                  <c:v>904.3</c:v>
                </c:pt>
                <c:pt idx="3">
                  <c:v>885.4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21-4F52-954B-3ED008027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388256"/>
        <c:axId val="147436232"/>
      </c:barChart>
      <c:catAx>
        <c:axId val="20838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ru-RU"/>
          </a:p>
        </c:txPr>
        <c:crossAx val="147436232"/>
        <c:crosses val="autoZero"/>
        <c:auto val="1"/>
        <c:lblAlgn val="ctr"/>
        <c:lblOffset val="100"/>
        <c:noMultiLvlLbl val="0"/>
      </c:catAx>
      <c:valAx>
        <c:axId val="147436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0838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CC01-458F-B434-61938A82DE23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CC01-458F-B434-61938A82DE23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CC01-458F-B434-61938A82DE2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CC01-458F-B434-61938A82DE23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1-458F-B434-61938A82DE23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01-458F-B434-61938A82DE23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01-458F-B434-61938A82DE23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01-458F-B434-61938A82DE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01-458F-B434-61938A82DE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42773</c:v>
                </c:pt>
                <c:pt idx="1">
                  <c:v>47416</c:v>
                </c:pt>
                <c:pt idx="2">
                  <c:v>47416</c:v>
                </c:pt>
                <c:pt idx="3">
                  <c:v>47416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01-458F-B434-61938A82D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7437016"/>
        <c:axId val="147437408"/>
      </c:barChart>
      <c:catAx>
        <c:axId val="14743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37408"/>
        <c:crosses val="autoZero"/>
        <c:auto val="1"/>
        <c:lblAlgn val="ctr"/>
        <c:lblOffset val="100"/>
        <c:noMultiLvlLbl val="0"/>
      </c:catAx>
      <c:valAx>
        <c:axId val="14743740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4743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effectLst/>
                <a:latin typeface="+mn-lt"/>
              </a:rPr>
              <a:t>Данные в млн. руб.</a:t>
            </a:r>
            <a:endParaRPr lang="ru-RU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389739501321296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192462716646514E-2"/>
          <c:y val="0.21472698319715317"/>
          <c:w val="0.96480753728335344"/>
          <c:h val="0.65132241198789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/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  <a:gs pos="100000">
                  <a:schemeClr val="accent1">
                    <a:shade val="48000"/>
                    <a:satMod val="180000"/>
                    <a:lumMod val="94000"/>
                  </a:schemeClr>
                </a:gs>
              </a:gsLst>
              <a:lin ang="4140000" scaled="1"/>
            </a:gradFill>
            <a:ln>
              <a:noFill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1-6098-4FD3-9ED4-25633BDED8C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3-6098-4FD3-9ED4-25633BDED8C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5-6098-4FD3-9ED4-25633BDED8C8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  <a:gs pos="100000">
                    <a:schemeClr val="accent1">
                      <a:shade val="48000"/>
                      <a:satMod val="180000"/>
                      <a:lumMod val="94000"/>
                    </a:schemeClr>
                  </a:gs>
                </a:gsLst>
                <a:lin ang="4140000" scaled="1"/>
              </a:gradFill>
              <a:ln>
                <a:noFill/>
              </a:ln>
              <a:effectLst>
                <a:outerShdw blurRad="114300" dist="114300" dir="5400000" rotWithShape="0">
                  <a:srgbClr val="000000">
                    <a:alpha val="7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plastic">
                <a:bevelT w="38100" h="31750"/>
              </a:sp3d>
            </c:spPr>
            <c:extLst>
              <c:ext xmlns:c16="http://schemas.microsoft.com/office/drawing/2014/chart" uri="{C3380CC4-5D6E-409C-BE32-E72D297353CC}">
                <c16:uniqueId val="{00000007-6098-4FD3-9ED4-25633BDED8C8}"/>
              </c:ext>
            </c:extLst>
          </c:dPt>
          <c:dLbls>
            <c:dLbl>
              <c:idx val="0"/>
              <c:layout>
                <c:manualLayout>
                  <c:x val="-1.466356360162966E-17"/>
                  <c:y val="-5.6570428884771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8-4FD3-9ED4-25633BDED8C8}"/>
                </c:ext>
              </c:extLst>
            </c:dLbl>
            <c:dLbl>
              <c:idx val="1"/>
              <c:layout>
                <c:manualLayout>
                  <c:x val="7.9983998162005514E-3"/>
                  <c:y val="-4.7142024070643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98-4FD3-9ED4-25633BDED8C8}"/>
                </c:ext>
              </c:extLst>
            </c:dLbl>
            <c:dLbl>
              <c:idx val="2"/>
              <c:layout>
                <c:manualLayout>
                  <c:x val="4.7990398897203891E-3"/>
                  <c:y val="-6.12846312918362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8-4FD3-9ED4-25633BDED8C8}"/>
                </c:ext>
              </c:extLst>
            </c:dLbl>
            <c:dLbl>
              <c:idx val="3"/>
              <c:layout>
                <c:manualLayout>
                  <c:x val="7.998386652690764E-3"/>
                  <c:y val="-5.657042888477190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Gill Sans MT" panose="020B0502020104020203" pitchFamily="34" charset="0"/>
                      </a:rPr>
                      <a:t>89,8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98-4FD3-9ED4-25633BDED8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98-4FD3-9ED4-25633BDED8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ill Sans Nova" panose="020B06020201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(План)</c:v>
                </c:pt>
                <c:pt idx="1">
                  <c:v>2025 г. (План)</c:v>
                </c:pt>
                <c:pt idx="2">
                  <c:v>2026 г. (План)</c:v>
                </c:pt>
                <c:pt idx="3">
                  <c:v>2027 г. (План)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89290</c:v>
                </c:pt>
                <c:pt idx="1">
                  <c:v>71298</c:v>
                </c:pt>
                <c:pt idx="2">
                  <c:v>79854</c:v>
                </c:pt>
                <c:pt idx="3">
                  <c:v>89836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98-4FD3-9ED4-25633BDED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7438192"/>
        <c:axId val="147438584"/>
      </c:barChart>
      <c:catAx>
        <c:axId val="1474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38584"/>
        <c:crosses val="autoZero"/>
        <c:auto val="1"/>
        <c:lblAlgn val="ctr"/>
        <c:lblOffset val="100"/>
        <c:noMultiLvlLbl val="0"/>
      </c:catAx>
      <c:valAx>
        <c:axId val="147438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14743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39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latin typeface="Gill Sans Nova" panose="020B0602020104020203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39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C5197-5E1E-4CB2-A4E8-A78089C24EF7}" type="datetimeFigureOut">
              <a:rPr lang="ru-RU">
                <a:latin typeface="Gill Sans Nova" panose="020B0602020104020203" pitchFamily="34" charset="0"/>
              </a:rPr>
              <a:pPr>
                <a:defRPr/>
              </a:pPr>
              <a:t>13.01.2025</a:t>
            </a:fld>
            <a:endParaRPr lang="ru-RU" dirty="0">
              <a:latin typeface="Gill Sans Nova" panose="020B0602020104020203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839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latin typeface="Gill Sans Nova" panose="020B06020201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4"/>
            <a:ext cx="2946400" cy="498396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CF5C91-E8DC-426E-8BDE-75D7A25C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03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 eaLnBrk="1" hangingPunct="1">
              <a:defRPr sz="1200">
                <a:latin typeface="Gill Sans Nova" panose="020B06020201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 eaLnBrk="1" hangingPunct="1">
              <a:defRPr sz="1200">
                <a:latin typeface="Gill Sans Nova" panose="020B0602020104020203" pitchFamily="34" charset="0"/>
              </a:defRPr>
            </a:lvl1pPr>
          </a:lstStyle>
          <a:p>
            <a:pPr>
              <a:defRPr/>
            </a:pPr>
            <a:fld id="{6C58CC39-DEA0-4091-9C91-31640E218DF7}" type="datetimeFigureOut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710"/>
            <a:ext cx="5438775" cy="4466511"/>
          </a:xfrm>
          <a:prstGeom prst="rect">
            <a:avLst/>
          </a:prstGeom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 eaLnBrk="1" hangingPunct="1">
              <a:defRPr sz="1200">
                <a:latin typeface="Gill Sans Nova" panose="020B0602020104020203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244"/>
            <a:ext cx="2946400" cy="496808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0CB325-F337-470F-B6DC-2B0C08FC2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61" indent="-2856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09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93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76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6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043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127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21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FAF436-8E7D-4C13-A937-4F632CB7EDF8}" type="slidenum">
              <a:rPr lang="ru-RU" altLang="ru-RU" smtClean="0">
                <a:latin typeface="Gill Sans Nova" panose="020B0602020104020203" pitchFamily="34" charset="0"/>
              </a:rPr>
              <a:pPr/>
              <a:t>23</a:t>
            </a:fld>
            <a:endParaRPr lang="ru-RU" altLang="ru-RU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61" indent="-28567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09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93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876" indent="-22854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96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043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127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210" indent="-2285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B76782-BAE6-4F07-9AC4-E35B64C094FD}" type="slidenum">
              <a:rPr lang="ru-RU" altLang="ru-RU" smtClean="0">
                <a:latin typeface="Gill Sans Nova" panose="020B0602020104020203" pitchFamily="34" charset="0"/>
              </a:rPr>
              <a:pPr/>
              <a:t>33</a:t>
            </a:fld>
            <a:endParaRPr lang="ru-RU" altLang="ru-RU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Gill Sans Nova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8804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135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4262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1BF6-E7E6-4C92-9AED-0F9D5B065BEF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A47-CD5F-472F-8E7A-20894C29AD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5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6801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Gill Sans Nova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677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99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137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019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5445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3671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62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Gill Sans Nova" panose="020B0604020202020204" pitchFamily="34" charset="0"/>
              </a:defRPr>
            </a:lvl1pPr>
          </a:lstStyle>
          <a:p>
            <a:pPr>
              <a:defRPr/>
            </a:pPr>
            <a:fld id="{47F5AC0B-F09D-41F8-8F04-DD3F5B83C90D}" type="datetime1">
              <a:rPr lang="ru-RU" smtClean="0"/>
              <a:pPr>
                <a:defRPr/>
              </a:pPr>
              <a:t>13.01.2025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Gill Sans Nova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Gill Sans Nova" panose="020B0604020202020204" pitchFamily="34" charset="0"/>
              </a:defRPr>
            </a:lvl1pPr>
          </a:lstStyle>
          <a:p>
            <a:pPr>
              <a:defRPr/>
            </a:pPr>
            <a:fld id="{CBF8CED3-37BD-4E4B-9C08-67A7AE9A5C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4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456" r:id="rId4"/>
    <p:sldLayoutId id="2147486457" r:id="rId5"/>
    <p:sldLayoutId id="2147486458" r:id="rId6"/>
    <p:sldLayoutId id="2147486459" r:id="rId7"/>
    <p:sldLayoutId id="2147486460" r:id="rId8"/>
    <p:sldLayoutId id="2147486461" r:id="rId9"/>
    <p:sldLayoutId id="2147486462" r:id="rId10"/>
    <p:sldLayoutId id="2147486463" r:id="rId11"/>
    <p:sldLayoutId id="214748589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ill Sans Nova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fin-upr-krsk@yandex.ru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58400" y="2276475"/>
            <a:ext cx="8827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</a:t>
            </a:r>
          </a:p>
          <a:p>
            <a:pPr algn="ctr"/>
            <a:r>
              <a:rPr lang="ru-RU" sz="3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городского округа Красноуфимск</a:t>
            </a:r>
          </a:p>
          <a:p>
            <a:pPr algn="ctr"/>
            <a:r>
              <a:rPr lang="ru-RU" sz="3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2025 год и плановый период 2026 и 2027 годов </a:t>
            </a:r>
          </a:p>
          <a:p>
            <a:pPr algn="ctr"/>
            <a:r>
              <a:rPr lang="ru-RU" sz="28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доступной для граждан форме</a:t>
            </a:r>
          </a:p>
          <a:p>
            <a:pPr algn="ctr"/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 Думы ГО Красноуфимск от 19.12.2024 г. № 48/2 «О бюджете городского округа Красноуфимск на 2025 год и плановый период 2026 и 2027 годов»</a:t>
            </a:r>
            <a:endParaRPr lang="ru-RU" sz="16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 eaLnBrk="1" hangingPunct="1"/>
            <a:endParaRPr lang="ru-RU" altLang="ru-RU" sz="2400" b="1" dirty="0">
              <a:latin typeface="Gill Sans Nova" panose="020B0604020202020204" pitchFamily="34" charset="0"/>
              <a:cs typeface="Liberation Serif" panose="02020603050405020304" pitchFamily="18" charset="0"/>
            </a:endParaRP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977550" y="322263"/>
            <a:ext cx="8008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Городской округ Красноуфимск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33"/>
          <p:cNvSpPr txBox="1">
            <a:spLocks noChangeArrowheads="1"/>
          </p:cNvSpPr>
          <p:nvPr/>
        </p:nvSpPr>
        <p:spPr bwMode="auto">
          <a:xfrm>
            <a:off x="1331640" y="116632"/>
            <a:ext cx="76842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бюджете ГО Красноуфимск на 2025 – 2027 </a:t>
            </a:r>
            <a:r>
              <a:rPr lang="ru-RU" sz="24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г.г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в сравнении с другими муниципальными образованиями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57171854"/>
              </p:ext>
            </p:extLst>
          </p:nvPr>
        </p:nvGraphicFramePr>
        <p:xfrm>
          <a:off x="285750" y="1397000"/>
          <a:ext cx="860673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5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977550" y="188640"/>
            <a:ext cx="8008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факторы, </a:t>
            </a:r>
            <a:endParaRPr lang="en-US" alt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819" y="2846843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ill Sans Nova" panose="020B0602020104020203" pitchFamily="34" charset="0"/>
                <a:cs typeface="Liberation Serif" panose="02020603050405020304" pitchFamily="18" charset="0"/>
              </a:rPr>
              <a:t> 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них: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819" y="1916832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Прогноз доходов на 2025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1" y="1916833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+ 579 млн. руб. к 2024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9819" y="3550671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налоговые и 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1" y="3550671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+ 130,1 млн. руб. к 2024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819" y="4653136"/>
            <a:ext cx="4248472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1" y="4653135"/>
            <a:ext cx="3925193" cy="72008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+ 448,9 млн. руб. к 2024 году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07950" y="1341438"/>
            <a:ext cx="8856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Gill Sans Nova" panose="020B0602020104020203" pitchFamily="34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134" y="2513664"/>
            <a:ext cx="3005730" cy="2624106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Увеличение фондов оплаты труда в 2025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5676" y="1916833"/>
            <a:ext cx="5145265" cy="1368151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«Дорожные карты» по Указам Президента РФ:</a:t>
            </a:r>
          </a:p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Работники культуры</a:t>
            </a:r>
          </a:p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Педагогические работники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4874" y="3460269"/>
            <a:ext cx="5181082" cy="1192867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Обеспечение МРОТ с 01.01.2025 – </a:t>
            </a:r>
            <a:r>
              <a:rPr lang="en-US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22 440 руб</a:t>
            </a: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343971" y="3791727"/>
            <a:ext cx="380901" cy="43204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64774" y="2513664"/>
            <a:ext cx="380901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9859" y="4822754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Индексация фондов оплаты труда  прочих работников с 01.10.2025 – 4,5 %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343971" y="4653137"/>
            <a:ext cx="389357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15" name="Прямоугольник 1">
            <a:extLst>
              <a:ext uri="{FF2B5EF4-FFF2-40B4-BE49-F238E27FC236}">
                <a16:creationId xmlns:a16="http://schemas.microsoft.com/office/drawing/2014/main" id="{E90B43B0-6943-4232-8CAB-531DC15AD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50" y="188640"/>
            <a:ext cx="8008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факторы, </a:t>
            </a:r>
            <a:endParaRPr lang="en-US" alt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27253"/>
            <a:ext cx="4248472" cy="936104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Прогноз расходов на 2025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1" y="1844824"/>
            <a:ext cx="3925193" cy="936104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+ 699,8 млн. руб. к 2024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819" y="3501008"/>
            <a:ext cx="4248472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на коммунальные услуги с 01.01.2025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1" y="3501008"/>
            <a:ext cx="3925193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4 % к 2024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9819" y="4797152"/>
            <a:ext cx="4248472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расходы на прочие товары, работы и услуги с 01.01.2025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1" y="4797152"/>
            <a:ext cx="3925193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4 % к 2024 году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6350" y="291565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ill Sans Nova" panose="020B0602020104020203" pitchFamily="34" charset="0"/>
                <a:cs typeface="Liberation Serif" panose="02020603050405020304" pitchFamily="18" charset="0"/>
              </a:rPr>
              <a:t> 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 них:</a:t>
            </a:r>
          </a:p>
        </p:txBody>
      </p:sp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7BB976FE-BD0B-4FEE-A6CF-38E8B92B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50" y="188640"/>
            <a:ext cx="8008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факторы, </a:t>
            </a:r>
            <a:endParaRPr lang="en-US" alt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оказавшие влияние на параметры бюджета города:</a:t>
            </a:r>
          </a:p>
          <a:p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6881"/>
      </p:ext>
    </p:ext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140968"/>
            <a:ext cx="4032448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Доходы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90164" y="188913"/>
            <a:ext cx="7949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городского округа Красноуфимск </a:t>
            </a:r>
            <a:endParaRPr lang="en-US" alt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202</a:t>
            </a:r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– 202</a:t>
            </a:r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годы</a:t>
            </a:r>
          </a:p>
        </p:txBody>
      </p:sp>
    </p:spTree>
    <p:extLst>
      <p:ext uri="{BB962C8B-B14F-4D97-AF65-F5344CB8AC3E}">
        <p14:creationId xmlns:p14="http://schemas.microsoft.com/office/powerpoint/2010/main" val="156630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28872BC-0329-428A-AB65-B0CDB6D2ECF4}"/>
              </a:ext>
            </a:extLst>
          </p:cNvPr>
          <p:cNvGraphicFramePr/>
          <p:nvPr>
            <p:extLst/>
          </p:nvPr>
        </p:nvGraphicFramePr>
        <p:xfrm>
          <a:off x="827584" y="1772816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259632" y="260350"/>
            <a:ext cx="72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Структура доходов бюджета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 20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2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5 год </a:t>
            </a: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2274253" y="3789040"/>
            <a:ext cx="1683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latin typeface="Gill Sans Nova" panose="020B0602020104020203" pitchFamily="34" charset="0"/>
                <a:cs typeface="Liberation Serif" panose="02020603050405020304" pitchFamily="18" charset="0"/>
              </a:rPr>
              <a:t>3 155,7</a:t>
            </a:r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млн. рублей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00CE7DDF-30D9-4345-AF73-C0B8938BB47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99593" y="1844824"/>
          <a:ext cx="7416800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Структура налоговых и неналоговых доходов бюджета городского округа Красноуфимск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 20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25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 год </a:t>
            </a:r>
          </a:p>
        </p:txBody>
      </p:sp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2451834" y="2481790"/>
            <a:ext cx="16161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Всего:</a:t>
            </a:r>
          </a:p>
          <a:p>
            <a:pPr algn="ctr" eaLnBrk="1" hangingPunct="1"/>
            <a:r>
              <a:rPr lang="en-US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1 0</a:t>
            </a:r>
            <a:r>
              <a:rPr lang="ru-RU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35,9</a:t>
            </a:r>
          </a:p>
          <a:p>
            <a:pPr algn="ctr" eaLnBrk="1" hangingPunct="1"/>
            <a:r>
              <a:rPr lang="ru-RU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991914318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977550" y="188640"/>
            <a:ext cx="8008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  <a:endParaRPr lang="en-US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Налог на доходы физических лиц </a:t>
            </a:r>
          </a:p>
        </p:txBody>
      </p:sp>
      <p:sp>
        <p:nvSpPr>
          <p:cNvPr id="33796" name="TextBox 9"/>
          <p:cNvSpPr txBox="1">
            <a:spLocks noChangeArrowheads="1"/>
          </p:cNvSpPr>
          <p:nvPr/>
        </p:nvSpPr>
        <p:spPr bwMode="auto">
          <a:xfrm>
            <a:off x="899591" y="4708882"/>
            <a:ext cx="74888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Норматив отчислений по годам составляет: </a:t>
            </a:r>
          </a:p>
          <a:p>
            <a:pPr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	в 2024 г.</a:t>
            </a:r>
            <a:r>
              <a:rPr lang="en-US" altLang="ru-RU" sz="2000" dirty="0">
                <a:latin typeface="+mn-lt"/>
                <a:cs typeface="Liberation Serif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–</a:t>
            </a:r>
            <a:r>
              <a:rPr lang="en-US" altLang="ru-RU" sz="2000" dirty="0">
                <a:latin typeface="+mn-lt"/>
                <a:cs typeface="Liberation Serif" panose="02020603050405020304" pitchFamily="18" charset="0"/>
              </a:rPr>
              <a:t> </a:t>
            </a:r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80%, </a:t>
            </a:r>
          </a:p>
          <a:p>
            <a:pPr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	в 2025 г. – 65%, </a:t>
            </a:r>
          </a:p>
          <a:p>
            <a:pPr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	в 2026 г. – 70%</a:t>
            </a:r>
          </a:p>
          <a:p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	в 2027 г. – 64%</a:t>
            </a:r>
          </a:p>
        </p:txBody>
      </p:sp>
      <p:graphicFrame>
        <p:nvGraphicFramePr>
          <p:cNvPr id="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235554"/>
              </p:ext>
            </p:extLst>
          </p:nvPr>
        </p:nvGraphicFramePr>
        <p:xfrm>
          <a:off x="899591" y="1772816"/>
          <a:ext cx="7488833" cy="293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977550" y="182323"/>
            <a:ext cx="80080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  <a:endParaRPr lang="en-US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Акцизы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977550" y="5517232"/>
            <a:ext cx="741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Прогноз рассчитан на основании расчета администратора дохода – с учетом изменения норматива отчислений в бюджет городского округа с 0,22020</a:t>
            </a:r>
            <a:r>
              <a:rPr lang="en-US" altLang="ru-RU" sz="1600" dirty="0">
                <a:latin typeface="+mn-lt"/>
                <a:cs typeface="Liberation Serif" panose="02020603050405020304" pitchFamily="18" charset="0"/>
              </a:rPr>
              <a:t> </a:t>
            </a:r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на 0,21944.</a:t>
            </a: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99E80180-89DD-45B4-9DE6-3152D4674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46207"/>
              </p:ext>
            </p:extLst>
          </p:nvPr>
        </p:nvGraphicFramePr>
        <p:xfrm>
          <a:off x="885127" y="1700808"/>
          <a:ext cx="7503298" cy="395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259632" y="188640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</a:t>
            </a:r>
            <a:r>
              <a:rPr lang="en-US" altLang="ru-RU" sz="2400" b="1" u="sng" dirty="0">
                <a:latin typeface="+mj-lt"/>
                <a:cs typeface="Liberation Serif" panose="02020603050405020304" pitchFamily="18" charset="0"/>
              </a:rPr>
              <a:t>. </a:t>
            </a:r>
            <a:endParaRPr lang="ru-RU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Налог, взимаемый в связи с применением упрощенной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системы налогообложения</a:t>
            </a:r>
          </a:p>
        </p:txBody>
      </p:sp>
      <p:sp>
        <p:nvSpPr>
          <p:cNvPr id="35845" name="TextBox 9"/>
          <p:cNvSpPr txBox="1">
            <a:spLocks noChangeArrowheads="1"/>
          </p:cNvSpPr>
          <p:nvPr/>
        </p:nvSpPr>
        <p:spPr bwMode="auto">
          <a:xfrm>
            <a:off x="899593" y="5724545"/>
            <a:ext cx="748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Прогноз</a:t>
            </a:r>
            <a:r>
              <a:rPr lang="ru-RU" altLang="ru-RU" sz="1600" dirty="0"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на 20</a:t>
            </a:r>
            <a:r>
              <a:rPr lang="en-US" altLang="ru-RU" sz="1600" dirty="0">
                <a:latin typeface="+mn-lt"/>
                <a:cs typeface="Liberation Serif" panose="02020603050405020304" pitchFamily="18" charset="0"/>
              </a:rPr>
              <a:t>2</a:t>
            </a:r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5 год рассчитан с учетом изменения норматива отчислений в бюджет городского округа с 100% на 59,5%.</a:t>
            </a:r>
            <a:endParaRPr lang="ru-RU" altLang="ru-RU" sz="1200" dirty="0">
              <a:latin typeface="+mn-lt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56790C51-7532-43DD-A8A9-2083E26D5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72343"/>
              </p:ext>
            </p:extLst>
          </p:nvPr>
        </p:nvGraphicFramePr>
        <p:xfrm>
          <a:off x="899593" y="1772816"/>
          <a:ext cx="74888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sz="quarter" idx="4294967295"/>
          </p:nvPr>
        </p:nvSpPr>
        <p:spPr>
          <a:xfrm>
            <a:off x="323850" y="1988839"/>
            <a:ext cx="8482013" cy="1080121"/>
          </a:xfrm>
          <a:solidFill>
            <a:schemeClr val="bg2">
              <a:alpha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latin typeface="+mn-lt"/>
                <a:cs typeface="Times New Roman" panose="02020603050405020304" pitchFamily="18" charset="0"/>
              </a:rPr>
              <a:t>Городской округ Красноуфимск </a:t>
            </a:r>
          </a:p>
          <a:p>
            <a:pPr marL="0" indent="0">
              <a:buNone/>
            </a:pPr>
            <a:r>
              <a:rPr lang="ru-RU" sz="6400" dirty="0">
                <a:latin typeface="+mn-lt"/>
                <a:cs typeface="Times New Roman" panose="02020603050405020304" pitchFamily="18" charset="0"/>
              </a:rPr>
              <a:t>Расположен</a:t>
            </a:r>
            <a:r>
              <a:rPr lang="ru-RU" sz="6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+mn-lt"/>
                <a:cs typeface="Times New Roman" panose="02020603050405020304" pitchFamily="18" charset="0"/>
              </a:rPr>
              <a:t>в юго-западной части Свердловской области, в 224 км. к западу от Екатеринбурга,  на правом берегу реки Уфы. </a:t>
            </a:r>
          </a:p>
          <a:p>
            <a:pPr marL="0" indent="0">
              <a:buNone/>
            </a:pPr>
            <a:r>
              <a:rPr lang="ru-RU" sz="6400" dirty="0">
                <a:latin typeface="+mn-lt"/>
                <a:cs typeface="Times New Roman" panose="02020603050405020304" pitchFamily="18" charset="0"/>
              </a:rPr>
              <a:t>Округ относится к Западному управленческому округу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Описание административно-территориального деления    городского округа Красноуфимск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88" y="3516311"/>
            <a:ext cx="4276042" cy="23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323850" y="3573016"/>
            <a:ext cx="4213225" cy="230832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состав городского округа входит </a:t>
            </a:r>
          </a:p>
          <a:p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населенных пунктов:</a:t>
            </a:r>
          </a:p>
          <a:p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 Красноуфимск; </a:t>
            </a: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п. Журавлиный Лог;</a:t>
            </a: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п. </a:t>
            </a:r>
            <a:r>
              <a:rPr lang="ru-RU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Полухино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</a:t>
            </a: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п. Пудлинговый;</a:t>
            </a:r>
          </a:p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п. Черная Речка.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6395" y="5901879"/>
            <a:ext cx="4216836" cy="42681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Население  37,9 тыс. человек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площадь округа 127,78 км²</a:t>
            </a:r>
          </a:p>
        </p:txBody>
      </p:sp>
    </p:spTree>
    <p:extLst>
      <p:ext uri="{BB962C8B-B14F-4D97-AF65-F5344CB8AC3E}">
        <p14:creationId xmlns:p14="http://schemas.microsoft.com/office/powerpoint/2010/main" val="225509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259632" y="188640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n-lt"/>
                <a:cs typeface="Liberation Serif" panose="02020603050405020304" pitchFamily="18" charset="0"/>
              </a:rPr>
              <a:t>Доходы бюджета. </a:t>
            </a:r>
          </a:p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Налог взимаемый в связи с применением</a:t>
            </a:r>
          </a:p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 патентной системы налогообложения</a:t>
            </a:r>
          </a:p>
        </p:txBody>
      </p:sp>
      <p:sp>
        <p:nvSpPr>
          <p:cNvPr id="38918" name="Прямоугольник 2"/>
          <p:cNvSpPr>
            <a:spLocks noChangeArrowheads="1"/>
          </p:cNvSpPr>
          <p:nvPr/>
        </p:nvSpPr>
        <p:spPr bwMode="auto">
          <a:xfrm>
            <a:off x="899593" y="5805264"/>
            <a:ext cx="74888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+mn-lt"/>
                <a:cs typeface="Liberation Serif" panose="02020603050405020304" pitchFamily="18" charset="0"/>
              </a:rPr>
              <a:t>Прогноз на 2025 год рассчитан на основании фактического поступления налога на 01.07.2024 г.</a:t>
            </a: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5C360D82-3B6C-49AA-AF34-C2D2A1A9EE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1415"/>
              </p:ext>
            </p:extLst>
          </p:nvPr>
        </p:nvGraphicFramePr>
        <p:xfrm>
          <a:off x="899593" y="1772816"/>
          <a:ext cx="7488832" cy="412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259632" y="188640"/>
            <a:ext cx="712879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  <a:endParaRPr lang="en-US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Налог на имущество физических лиц</a:t>
            </a:r>
          </a:p>
          <a:p>
            <a:pPr algn="ctr" eaLnBrk="1" hangingPunct="1"/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899592" y="5939988"/>
            <a:ext cx="7488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+mn-lt"/>
                <a:cs typeface="Liberation Serif" panose="02020603050405020304" pitchFamily="18" charset="0"/>
              </a:rPr>
              <a:t>Прогноз на  2025 год рассчитан администратором платежа.</a:t>
            </a: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EAF16492-C905-49E1-ABC3-853BD7E0A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24014"/>
              </p:ext>
            </p:extLst>
          </p:nvPr>
        </p:nvGraphicFramePr>
        <p:xfrm>
          <a:off x="899593" y="1772816"/>
          <a:ext cx="7488832" cy="409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259632" y="182323"/>
            <a:ext cx="72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  <a:endParaRPr lang="en-US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Земельный налог</a:t>
            </a:r>
          </a:p>
        </p:txBody>
      </p:sp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899591" y="5867980"/>
            <a:ext cx="7488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+mn-lt"/>
                <a:cs typeface="Liberation Serif" panose="02020603050405020304" pitchFamily="18" charset="0"/>
              </a:rPr>
              <a:t>Прогноз на 2025 год рассчитан администратором платежа.</a:t>
            </a: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7BF7EFF7-C8AA-4D1D-8BB0-48E95C587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957575"/>
              </p:ext>
            </p:extLst>
          </p:nvPr>
        </p:nvGraphicFramePr>
        <p:xfrm>
          <a:off x="899591" y="1772816"/>
          <a:ext cx="7488833" cy="40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1259632" y="188640"/>
            <a:ext cx="7128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  <a:endParaRPr lang="en-US" altLang="ru-RU" sz="2400" b="1" u="sng" dirty="0">
              <a:latin typeface="+mj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Государственная пошлина</a:t>
            </a:r>
          </a:p>
        </p:txBody>
      </p:sp>
      <p:sp>
        <p:nvSpPr>
          <p:cNvPr id="41989" name="TextBox 9"/>
          <p:cNvSpPr txBox="1">
            <a:spLocks noChangeArrowheads="1"/>
          </p:cNvSpPr>
          <p:nvPr/>
        </p:nvSpPr>
        <p:spPr bwMode="auto">
          <a:xfrm>
            <a:off x="899591" y="5877272"/>
            <a:ext cx="7488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+mn-lt"/>
                <a:cs typeface="Liberation Serif" panose="02020603050405020304" pitchFamily="18" charset="0"/>
              </a:rPr>
              <a:t>Прогноз на 2025 год рассчитан администраторами платежа.</a:t>
            </a:r>
          </a:p>
        </p:txBody>
      </p:sp>
      <p:graphicFrame>
        <p:nvGraphicFramePr>
          <p:cNvPr id="7" name="Диаграмма 22">
            <a:extLst>
              <a:ext uri="{FF2B5EF4-FFF2-40B4-BE49-F238E27FC236}">
                <a16:creationId xmlns:a16="http://schemas.microsoft.com/office/drawing/2014/main" id="{30B10E7C-C6D5-4916-9535-3422791D0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598489"/>
              </p:ext>
            </p:extLst>
          </p:nvPr>
        </p:nvGraphicFramePr>
        <p:xfrm>
          <a:off x="899591" y="1772816"/>
          <a:ext cx="7488833" cy="4095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259632" y="188640"/>
            <a:ext cx="72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latin typeface="+mj-lt"/>
                <a:cs typeface="Liberation Serif" panose="02020603050405020304" pitchFamily="18" charset="0"/>
              </a:rPr>
              <a:t>Доходы бюджета.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1" y="5724545"/>
            <a:ext cx="748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sz="1600" dirty="0">
                <a:cs typeface="Liberation Serif" panose="02020603050405020304" pitchFamily="18" charset="0"/>
              </a:rPr>
              <a:t>Прогноз на 2025 год рассчитан на основании фактических поступлений доходов на 01.07.2024 г.</a:t>
            </a:r>
          </a:p>
        </p:txBody>
      </p:sp>
      <p:graphicFrame>
        <p:nvGraphicFramePr>
          <p:cNvPr id="7" name="Диаграмма 22">
            <a:extLst>
              <a:ext uri="{FF2B5EF4-FFF2-40B4-BE49-F238E27FC236}">
                <a16:creationId xmlns:a16="http://schemas.microsoft.com/office/drawing/2014/main" id="{DF871EDA-97AC-4973-A1A3-F0DEF2416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426806"/>
              </p:ext>
            </p:extLst>
          </p:nvPr>
        </p:nvGraphicFramePr>
        <p:xfrm>
          <a:off x="899591" y="1772816"/>
          <a:ext cx="748883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331641" y="193675"/>
            <a:ext cx="69847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Структура безвозмездных поступлений от других бюджетов </a:t>
            </a:r>
            <a:r>
              <a:rPr lang="ru-RU" alt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в 2025 году:</a:t>
            </a:r>
          </a:p>
          <a:p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2 119,3 млн. руб.,</a:t>
            </a:r>
          </a:p>
          <a:p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из них: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646365"/>
              </p:ext>
            </p:extLst>
          </p:nvPr>
        </p:nvGraphicFramePr>
        <p:xfrm>
          <a:off x="899592" y="1700809"/>
          <a:ext cx="74888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08942-BC8C-4D2B-A489-9FC0A3C8336E}"/>
              </a:ext>
            </a:extLst>
          </p:cNvPr>
          <p:cNvSpPr/>
          <p:nvPr/>
        </p:nvSpPr>
        <p:spPr>
          <a:xfrm>
            <a:off x="1835696" y="68477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+mj-lt"/>
              </a:rPr>
              <a:t>Доходы бюджета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5DE33FED-440E-4328-8CBA-E80D0324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78589"/>
              </p:ext>
            </p:extLst>
          </p:nvPr>
        </p:nvGraphicFramePr>
        <p:xfrm>
          <a:off x="899592" y="1700808"/>
          <a:ext cx="7416824" cy="4535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2025 году в бюджет городского округа Красноуфимск планируется к уплате отдельных налогов в расчете на одного жителя в местный бюджет: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Gill Sans Nova" panose="020B06020201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20,5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взимаемые в связи с применением специальных налоговых режимов (упрощенная система налогообложения, патентная система налогообложения, единый сельскохозяйственный налог)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2,1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рублей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0,3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рублей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0,4</a:t>
                      </a:r>
                      <a:r>
                        <a:rPr kumimoji="0"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kumimoji="0"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тыс. рублей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98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068960"/>
            <a:ext cx="6984776" cy="1706488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+mj-lt"/>
                <a:cs typeface="Liberation Serif" panose="02020603050405020304" pitchFamily="18" charset="0"/>
              </a:rPr>
              <a:t>Расходы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990164" y="188913"/>
            <a:ext cx="79494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Бюджет городского округа Красноуфимск                                                 на 202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5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-202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7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 годы</a:t>
            </a:r>
          </a:p>
          <a:p>
            <a:endParaRPr lang="ru-RU" altLang="ru-RU" dirty="0"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63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977550" y="188913"/>
            <a:ext cx="8008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Основные направления бюджетной политики на 202</a:t>
            </a:r>
            <a:r>
              <a:rPr lang="en-US" altLang="ru-RU" sz="2000" b="1" dirty="0">
                <a:latin typeface="+mn-lt"/>
                <a:cs typeface="Liberation Serif" panose="02020603050405020304" pitchFamily="18" charset="0"/>
              </a:rPr>
              <a:t>5</a:t>
            </a:r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-202</a:t>
            </a:r>
            <a:r>
              <a:rPr lang="en-US" altLang="ru-RU" sz="2000" b="1" dirty="0">
                <a:latin typeface="+mn-lt"/>
                <a:cs typeface="Liberation Serif" panose="02020603050405020304" pitchFamily="18" charset="0"/>
              </a:rPr>
              <a:t>7</a:t>
            </a:r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 годы</a:t>
            </a:r>
          </a:p>
          <a:p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134" y="1916832"/>
            <a:ext cx="3005730" cy="3600400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cs typeface="Liberation Serif" panose="02020603050405020304" pitchFamily="18" charset="0"/>
              </a:rPr>
              <a:t>Достижение национальных целей развития Российской Федерации, социально-экономического развития Свердловской области и городского округа Красноуфимск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4872" y="1916832"/>
            <a:ext cx="5145265" cy="1117274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cs typeface="Liberation Serif" panose="02020603050405020304" pitchFamily="18" charset="0"/>
              </a:rPr>
              <a:t>Обеспечение сохранения населения, укрепления здоровья и повышения благополучия людей, поддержка семьи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59160" y="3235867"/>
            <a:ext cx="5181082" cy="122413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cs typeface="Liberation Serif" panose="02020603050405020304" pitchFamily="18" charset="0"/>
              </a:rPr>
              <a:t>Обеспечение возможности для реализации потенциала каждого человека, развития его талантов, воспитания патриотичной и социально ответственной личности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353045" y="3573016"/>
            <a:ext cx="354859" cy="43204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47864" y="2276872"/>
            <a:ext cx="354858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30015" y="4653137"/>
            <a:ext cx="5181082" cy="864095"/>
          </a:xfrm>
          <a:prstGeom prst="rect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cs typeface="Liberation Serif" panose="02020603050405020304" pitchFamily="18" charset="0"/>
              </a:rPr>
              <a:t>Обеспечение создания комфортной и безопасной среды проживания граждан, экологического благополучия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347864" y="4888584"/>
            <a:ext cx="358751" cy="48463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CC4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65218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2">
            <a:extLst>
              <a:ext uri="{FF2B5EF4-FFF2-40B4-BE49-F238E27FC236}">
                <a16:creationId xmlns:a16="http://schemas.microsoft.com/office/drawing/2014/main" id="{87C4DD38-4271-4B7C-8BAD-7A1C1A3E1B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04" y="188639"/>
          <a:ext cx="9000999" cy="666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971600" y="188639"/>
            <a:ext cx="801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+mj-lt"/>
                <a:cs typeface="Liberation Serif" panose="02020603050405020304" pitchFamily="18" charset="0"/>
              </a:rPr>
              <a:t>Муниципальные</a:t>
            </a:r>
            <a:r>
              <a:rPr lang="ru-RU" altLang="ru-RU" sz="2000" b="1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altLang="ru-RU" sz="2800" b="1" dirty="0">
                <a:latin typeface="+mj-lt"/>
                <a:cs typeface="Liberation Serif" panose="02020603050405020304" pitchFamily="18" charset="0"/>
              </a:rPr>
              <a:t>программы</a:t>
            </a:r>
            <a:endParaRPr lang="ru-RU" altLang="ru-RU" sz="2000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49157" name="TextBox 40"/>
          <p:cNvSpPr txBox="1">
            <a:spLocks noChangeArrowheads="1"/>
          </p:cNvSpPr>
          <p:nvPr/>
        </p:nvSpPr>
        <p:spPr bwMode="auto">
          <a:xfrm>
            <a:off x="1259632" y="1772816"/>
            <a:ext cx="2736304" cy="2246769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Всего 12 </a:t>
            </a:r>
            <a:endParaRPr lang="en-US" altLang="ru-RU" sz="2000" b="1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муниципальных программ </a:t>
            </a:r>
            <a:endParaRPr lang="en-US" altLang="ru-RU" sz="2000" b="1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будет реализовано </a:t>
            </a:r>
            <a:endParaRPr lang="en-US" altLang="ru-RU" sz="2000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в 2025 году </a:t>
            </a:r>
            <a:endParaRPr lang="en-US" altLang="ru-RU" sz="2000" b="1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dirty="0">
                <a:latin typeface="+mn-lt"/>
                <a:cs typeface="Liberation Serif" panose="02020603050405020304" pitchFamily="18" charset="0"/>
              </a:rPr>
              <a:t>на сумму </a:t>
            </a:r>
            <a:endParaRPr lang="en-US" altLang="ru-RU" sz="2000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000" b="1" dirty="0">
                <a:latin typeface="+mn-lt"/>
                <a:cs typeface="Liberation Serif" panose="02020603050405020304" pitchFamily="18" charset="0"/>
              </a:rPr>
              <a:t>3 096 млн.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71013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Бюджет -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Доходы бюджета - 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Расходы бюджета -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Дефицит бюджета - 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превышение расходов бюджета над его доходами</a:t>
            </a:r>
          </a:p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Профицит бюджета - 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превышение доходов бюджета над его расходами</a:t>
            </a:r>
          </a:p>
          <a:p>
            <a:pPr marL="0" indent="0" algn="just">
              <a:buNone/>
            </a:pPr>
            <a:r>
              <a:rPr lang="ru-RU" sz="1900" b="1" dirty="0">
                <a:latin typeface="+mn-lt"/>
                <a:cs typeface="Times New Roman" panose="02020603050405020304" pitchFamily="18" charset="0"/>
              </a:rPr>
              <a:t>Муниципальная программа - </a:t>
            </a:r>
            <a:r>
              <a:rPr lang="ru-RU" sz="1900" dirty="0">
                <a:latin typeface="+mn-lt"/>
                <a:cs typeface="Times New Roman" panose="02020603050405020304" pitchFamily="18" charset="0"/>
              </a:rPr>
              <a:t>это совокупность взаимосвязанных по срокам, исполнителям, ресурсам мероприятий производственно-технологического, социального, организационного характера, направленных на достижение единой цели, решение общей проблемы</a:t>
            </a:r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17411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08100" y="392113"/>
            <a:ext cx="7431088" cy="7588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Основные понятия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51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259632" y="-134524"/>
            <a:ext cx="71287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«Развитие и обеспечение эффективности деятельности администрации городского округа Красноуфимск до 2028 года»</a:t>
            </a: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7AC4AE8A-FD69-4356-932A-DF6BF813B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135839"/>
              </p:ext>
            </p:extLst>
          </p:nvPr>
        </p:nvGraphicFramePr>
        <p:xfrm>
          <a:off x="899591" y="1772816"/>
          <a:ext cx="748883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6" name="Прямоугольник 1"/>
          <p:cNvSpPr>
            <a:spLocks noChangeArrowheads="1"/>
          </p:cNvSpPr>
          <p:nvPr/>
        </p:nvSpPr>
        <p:spPr bwMode="auto">
          <a:xfrm>
            <a:off x="1403648" y="155248"/>
            <a:ext cx="73448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</a:rPr>
              <a:t>Муниципальная программа «Развитие и обеспечение эффективности деятельности администрации городского округа Красноуфимск до 2028 года» на 2025 год -</a:t>
            </a:r>
            <a:r>
              <a:rPr lang="ru-RU" altLang="ru-RU" sz="2000" b="1" dirty="0"/>
              <a:t> </a:t>
            </a:r>
            <a:r>
              <a:rPr lang="ru-RU" altLang="ru-RU" sz="2400" b="1" dirty="0">
                <a:latin typeface="+mn-lt"/>
              </a:rPr>
              <a:t>132,8  млн. руб.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30AC4B-0174-4F67-873C-8BBC969017C6}"/>
              </a:ext>
            </a:extLst>
          </p:cNvPr>
          <p:cNvSpPr/>
          <p:nvPr/>
        </p:nvSpPr>
        <p:spPr>
          <a:xfrm>
            <a:off x="683568" y="1844824"/>
            <a:ext cx="806489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Субсидии фонду поддержки предпринимательства  – 0,4</a:t>
            </a: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 млн. руб.</a:t>
            </a:r>
          </a:p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Социальные выплаты  гражданам, имеющим трёх и более детей, взамен земельного участка – 1,4 млн. руб.</a:t>
            </a:r>
          </a:p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Переселение граждан из аварийного жилищного фонда – 13,9 млн. руб.</a:t>
            </a:r>
          </a:p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Осуществление градостроительной деятельности – 3,4 млн. руб.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6" name="Прямоугольник 1"/>
          <p:cNvSpPr>
            <a:spLocks noChangeArrowheads="1"/>
          </p:cNvSpPr>
          <p:nvPr/>
        </p:nvSpPr>
        <p:spPr bwMode="auto">
          <a:xfrm>
            <a:off x="1403648" y="155248"/>
            <a:ext cx="73448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</a:rPr>
              <a:t>Муниципальная программа «Развитие и обеспечение эффективности деятельности администрации городского округа Красноуфимск до 2028 года» на 2025 год -132,8  млн. руб.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30AC4B-0174-4F67-873C-8BBC969017C6}"/>
              </a:ext>
            </a:extLst>
          </p:cNvPr>
          <p:cNvSpPr/>
          <p:nvPr/>
        </p:nvSpPr>
        <p:spPr>
          <a:xfrm>
            <a:off x="683568" y="1844824"/>
            <a:ext cx="806489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 Администрация, МКУ «Ц/бухгалтерия» –   </a:t>
            </a: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90,6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Официальное опубликование правовых актов  –  2,0</a:t>
            </a: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Социальная поддержка граждан по частичному освобождению от платы за  коммунальные услуги – </a:t>
            </a: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8,6 млн. руб.</a:t>
            </a:r>
            <a:endParaRPr lang="ru-RU" sz="2400" dirty="0">
              <a:latin typeface="+mj-lt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</a:rPr>
              <a:t>Социальные гарантии лицам, замещавшим муниципальные должности и должности муниципальной службы – </a:t>
            </a: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10,9 млн. руб.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0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259632" y="-56130"/>
            <a:ext cx="71287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Муниципальная  программа</a:t>
            </a:r>
            <a:endParaRPr lang="ru-RU" altLang="ru-RU" sz="2400" dirty="0">
              <a:latin typeface="+mn-lt"/>
              <a:cs typeface="Liberation Serif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«Развитие и модернизация жилищно-коммунального и дорожного хозяйства городского округа Красноуфимск до 2028 года»</a:t>
            </a:r>
            <a:endParaRPr lang="ru-RU" altLang="ru-RU" sz="2400" dirty="0">
              <a:latin typeface="+mn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BA6B14E7-D650-42F2-92A2-B14223A9B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584703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331640" y="200818"/>
            <a:ext cx="76329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«Развитие и модернизация жилищно-коммунального и дорожного хозяйства городского округа Красноуфимск до 2028 года» на  2025 год - 564,7</a:t>
            </a:r>
            <a:r>
              <a:rPr lang="ru-RU" altLang="ru-RU" sz="2000" b="1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920880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Благоустройство  – 43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уличное освещение 13,7 млн. руб. 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содержание скверов и площадей 3,3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озеленение 12,6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содержание мест захоронений 2,1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содержание площадок ТКО 4,2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мероприятия по обращению с животными без владельцев  5,3 млн. руб.</a:t>
            </a:r>
          </a:p>
          <a:p>
            <a:pPr>
              <a:spcBef>
                <a:spcPts val="1000"/>
              </a:spcBef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охрана окружающей среды 1 млн. руб.</a:t>
            </a:r>
          </a:p>
          <a:p>
            <a:pPr>
              <a:spcBef>
                <a:spcPts val="1000"/>
              </a:spcBef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331640" y="200818"/>
            <a:ext cx="76329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«Развитие и модернизация жилищно-коммунального и дорожного хозяйства городского округа Красноуфимск 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 2028 года» на  2025 год - 564,7 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Дорожный фонд – 207,2  млн. руб.</a:t>
            </a:r>
          </a:p>
          <a:p>
            <a:pPr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Развитие ЖКХ  –  108.4 млн. руб.</a:t>
            </a:r>
          </a:p>
          <a:p>
            <a:pPr algn="just"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- 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водопроводы Холодный лог, ул. Северная, ул. </a:t>
            </a:r>
            <a:r>
              <a:rPr lang="ru-RU" sz="2400" dirty="0" err="1">
                <a:latin typeface="+mj-lt"/>
                <a:cs typeface="Liberation Serif" panose="02020603050405020304" pitchFamily="18" charset="0"/>
              </a:rPr>
              <a:t>Красноуфимская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, ул. Рассветная - 49,1 млн. руб.</a:t>
            </a:r>
          </a:p>
          <a:p>
            <a:pPr algn="just"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проектирование, </a:t>
            </a:r>
            <a:r>
              <a:rPr lang="ru-RU" sz="2400" dirty="0" err="1">
                <a:latin typeface="+mj-lt"/>
                <a:cs typeface="Liberation Serif" panose="02020603050405020304" pitchFamily="18" charset="0"/>
              </a:rPr>
              <a:t>тех.присоединение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 к сетям  </a:t>
            </a:r>
            <a:r>
              <a:rPr lang="ru-RU" sz="2400" dirty="0" err="1">
                <a:latin typeface="+mj-lt"/>
                <a:cs typeface="Liberation Serif" panose="02020603050405020304" pitchFamily="18" charset="0"/>
              </a:rPr>
              <a:t>блочно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-модульных котельных по ул. </a:t>
            </a:r>
            <a:r>
              <a:rPr lang="ru-RU" sz="2400" dirty="0" err="1">
                <a:latin typeface="+mj-lt"/>
                <a:cs typeface="Liberation Serif" panose="02020603050405020304" pitchFamily="18" charset="0"/>
              </a:rPr>
              <a:t>Мизерова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, 30,                        ул. Березовая, 23, -  40,6 млн. руб.</a:t>
            </a:r>
          </a:p>
          <a:p>
            <a:pPr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ПИР  водозабор Химчистка – 9,8 млн. руб.</a:t>
            </a:r>
          </a:p>
          <a:p>
            <a:pPr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- ПСД очистные сооружения – 8,7 млн. руб.</a:t>
            </a:r>
            <a:endParaRPr lang="en-US" sz="2400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Социальная поддержка населения</a:t>
            </a:r>
            <a:r>
              <a:rPr lang="en-US" sz="2400" b="1" dirty="0">
                <a:latin typeface="+mj-lt"/>
                <a:cs typeface="Liberation Serif" panose="02020603050405020304" pitchFamily="18" charset="0"/>
              </a:rPr>
              <a:t> – </a:t>
            </a: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124,7 млн. руб.</a:t>
            </a:r>
          </a:p>
          <a:p>
            <a:pPr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>
              <a:defRPr/>
            </a:pPr>
            <a:endParaRPr lang="ru-RU" sz="2400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331640" y="200818"/>
            <a:ext cx="76329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«Развитие и модернизация жилищно-коммунального и дорожного хозяйства городского округа Красноуфимск 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 2028 года» на  2025 год - 564,7 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77281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 Оборудование спортплощадки МАУ СОШ 2 –          20,3 млн. руб. 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(доля местного бюджета)</a:t>
            </a: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>
              <a:defRPr/>
            </a:pPr>
            <a:endParaRPr lang="ru-RU" sz="2400" b="1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Прочие мероприятия</a:t>
            </a:r>
            <a:r>
              <a:rPr lang="en-US" sz="2400" b="1" dirty="0">
                <a:latin typeface="+mj-lt"/>
                <a:cs typeface="Liberation Serif" panose="02020603050405020304" pitchFamily="18" charset="0"/>
              </a:rPr>
              <a:t> –</a:t>
            </a: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 51,4 млн. руб.</a:t>
            </a:r>
          </a:p>
          <a:p>
            <a:pPr>
              <a:defRPr/>
            </a:pPr>
            <a:r>
              <a:rPr lang="ru-RU" sz="2400" dirty="0">
                <a:latin typeface="Gill Sans Nova" panose="020B0602020104020203" pitchFamily="34" charset="0"/>
                <a:cs typeface="Liberation Serif" panose="02020603050405020304" pitchFamily="18" charset="0"/>
              </a:rPr>
              <a:t>-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 транспортного обслуживания населения-16,3 млн. руб.</a:t>
            </a:r>
          </a:p>
          <a:p>
            <a:pPr>
              <a:defRPr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-поддержка садоводческих товариществ – 0,2 млн. руб.</a:t>
            </a:r>
          </a:p>
          <a:p>
            <a:pPr>
              <a:defRPr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-содержание МКУ «Служба единого заказчика» - 34,2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5012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259632" y="42540"/>
            <a:ext cx="7128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«Управление муниципальными финансами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 до 2028 года»</a:t>
            </a: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DA59B709-A4DC-4510-B08D-0BEBEE47C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35688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187624" y="19901"/>
            <a:ext cx="7200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«Управление муниципальной собственностью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Красноуфимск</a:t>
            </a:r>
            <a:r>
              <a:rPr lang="en-US" altLang="ru-RU" sz="2400" b="1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 2028 года» 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C4A0622C-B349-44F1-AA8F-A1E880455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641476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>
          <a:xfrm>
            <a:off x="800100" y="46274"/>
            <a:ext cx="7543800" cy="1450757"/>
          </a:xfrm>
        </p:spPr>
        <p:txBody>
          <a:bodyPr>
            <a:normAutofit fontScale="90000"/>
          </a:bodyPr>
          <a:lstStyle/>
          <a:p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endParaRPr lang="ru-RU" altLang="ru-RU" dirty="0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1259632" y="125322"/>
            <a:ext cx="710712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«Управление муниципальной собственностью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 до 2028 года»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 2025 год - 26,8 млн. руб. </a:t>
            </a:r>
            <a:br>
              <a:rPr lang="ru-RU" altLang="ru-RU" b="1" dirty="0">
                <a:latin typeface="+mj-lt"/>
                <a:cs typeface="Liberation Serif" panose="02020603050405020304" pitchFamily="18" charset="0"/>
              </a:rPr>
            </a:br>
            <a:endParaRPr lang="ru-RU" altLang="ru-RU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51575"/>
            <a:ext cx="7632848" cy="5221942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Муниципальное имущество –  9,5 млн. руб. </a:t>
            </a:r>
          </a:p>
          <a:p>
            <a:pPr marL="342900" indent="-342900">
              <a:spcBef>
                <a:spcPts val="100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Земельные ресурсы – 0,9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Управление муниципальным имуществом –  16,3</a:t>
            </a:r>
            <a:r>
              <a:rPr lang="en-US" sz="2400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млн. руб. </a:t>
            </a:r>
          </a:p>
          <a:p>
            <a:pPr algn="ctr">
              <a:defRPr/>
            </a:pPr>
            <a:r>
              <a:rPr lang="ru-RU" sz="2000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«Управление муниципальными финансами городского округа Красноуфимск до 2028 года» на 2025 год - 19,6 млн. руб.</a:t>
            </a:r>
            <a:endParaRPr lang="ru-RU" sz="2000" b="1" dirty="0">
              <a:latin typeface="+mj-lt"/>
              <a:cs typeface="Liberation Serif" panose="02020603050405020304" pitchFamily="18" charset="0"/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latin typeface="+mj-lt"/>
                <a:cs typeface="Liberation Serif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Финансовое управление, обслуживание муниципального долга 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endParaRPr lang="ru-RU" sz="2000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sz="quarter" idx="4294967295"/>
          </p:nvPr>
        </p:nvSpPr>
        <p:spPr>
          <a:xfrm>
            <a:off x="301625" y="1412875"/>
            <a:ext cx="8504238" cy="482443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1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Составление проекта бюджета городского округа — </a:t>
            </a:r>
            <a:r>
              <a:rPr lang="ru-RU" sz="2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подготовка экономического обоснования доходов и расходов бюджета;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Рассмотрение и утверждение бюджета городского округа — </a:t>
            </a:r>
            <a:r>
              <a:rPr lang="ru-RU" sz="2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принятие нормативных правовых актов о бюджете соответствующего уровня на очередной финансовый год;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бюджета городского округа — </a:t>
            </a:r>
            <a:r>
              <a:rPr lang="ru-RU" sz="2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получение доходов бюджета и распределение бюджетных средств в соответствии с нормативно-правовым актом о бюджете;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Составление, внешняя проверка, рассмотрение и утверждение бюджетной отчетности городского округа;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100" b="1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Осуществление финансового контроля </a:t>
            </a:r>
            <a:r>
              <a:rPr lang="ru-RU" sz="2100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— </a:t>
            </a:r>
            <a:r>
              <a:rPr lang="ru-RU" sz="21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контроль за использованием бюджетных средств в процессе исполнения бюджета и подведение итогов исполнения бюджета по окончании финансового года.</a:t>
            </a:r>
          </a:p>
        </p:txBody>
      </p:sp>
      <p:sp>
        <p:nvSpPr>
          <p:cNvPr id="1843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31640" y="286605"/>
            <a:ext cx="7035120" cy="8381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Стадии бюджетного процесса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98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259632" y="188878"/>
            <a:ext cx="7128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системы образования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в городском округе Красноуфимск до 2028 года»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0556972F-91AF-45DC-9C7F-D1C95920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428897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endParaRPr lang="ru-RU" altLang="ru-RU" dirty="0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977550" y="188640"/>
            <a:ext cx="8008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«Развитие системы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образования в городском округе Красноуфимск до 2028 года» на 2025 год - 1 699,2 млн. руб.</a:t>
            </a:r>
            <a:br>
              <a:rPr lang="ru-RU" altLang="ru-RU" sz="2400" b="1" dirty="0">
                <a:latin typeface="+mj-lt"/>
                <a:cs typeface="Liberation Serif" panose="02020603050405020304" pitchFamily="18" charset="0"/>
              </a:rPr>
            </a:br>
            <a:endParaRPr lang="ru-RU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7467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200" dirty="0">
                <a:solidFill>
                  <a:prstClr val="black"/>
                </a:solidFill>
                <a:latin typeface="Gill Sans Nova" panose="020B0602020104020203" pitchFamily="34" charset="0"/>
                <a:cs typeface="Liberation Serif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Дошкольное образование – 552,8 млн. руб.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Общее образование – 795,1 млн. руб.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Дополнительное образование – 118,8 млн. руб.</a:t>
            </a:r>
          </a:p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Отдых и оздоровление детей – 31,8 млн. руб.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Прочие расходы в образовании – 132,4 млн. руб.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МО Управление образованием, МАУ ЦБ УСО – 60,5 млн. руб.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Медицинские осмотры – 8 млн. руб.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Лицензированная охрана – 45,3 млн. руб.</a:t>
            </a:r>
          </a:p>
          <a:p>
            <a:pPr marL="342900" lvl="0" indent="-342900">
              <a:spcAft>
                <a:spcPts val="600"/>
              </a:spcAft>
              <a:buFontTx/>
              <a:buChar char="-"/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Ремонты учреждений – 18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815778360"/>
      </p:ext>
    </p:extLst>
  </p:cSld>
  <p:clrMapOvr>
    <a:masterClrMapping/>
  </p:clrMapOvr>
  <p:transition spd="slow">
    <p:blinds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endParaRPr lang="ru-RU" altLang="ru-RU" dirty="0"/>
          </a:p>
        </p:txBody>
      </p:sp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977550" y="188640"/>
            <a:ext cx="80080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«Развитие системы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образования в городском округе Красноуфимск до 2028 года»</a:t>
            </a:r>
            <a:r>
              <a:rPr lang="ru-RU" altLang="ru-RU" sz="2400" b="1" dirty="0">
                <a:cs typeface="Liberation Serif" panose="02020603050405020304" pitchFamily="18" charset="0"/>
              </a:rPr>
              <a:t>  </a:t>
            </a:r>
            <a:r>
              <a:rPr lang="ru-RU" altLang="ru-RU" sz="2400" b="1" dirty="0">
                <a:latin typeface="+mn-lt"/>
                <a:cs typeface="Liberation Serif" panose="02020603050405020304" pitchFamily="18" charset="0"/>
              </a:rPr>
              <a:t>на 2025 год </a:t>
            </a:r>
            <a:r>
              <a:rPr lang="ru-RU" altLang="ru-RU" sz="2400" b="1" dirty="0">
                <a:cs typeface="Liberation Serif" panose="02020603050405020304" pitchFamily="18" charset="0"/>
              </a:rPr>
              <a:t>-</a:t>
            </a:r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 1 699,2 млн. руб.</a:t>
            </a:r>
            <a:br>
              <a:rPr lang="ru-RU" altLang="ru-RU" sz="2400" b="1" dirty="0">
                <a:latin typeface="+mj-lt"/>
                <a:cs typeface="Liberation Serif" panose="02020603050405020304" pitchFamily="18" charset="0"/>
              </a:rPr>
            </a:br>
            <a:endParaRPr lang="ru-RU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777686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Укрепление материально-технической базы – 68,2 млн. руб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180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развитие ЗОЛ «Чайка» (модульное здание, оснащение корпуса, благоустройство, оборудование спортивной площадки)  57 млн. руб.</a:t>
            </a:r>
          </a:p>
          <a:p>
            <a:pPr marL="342900" lvl="0" indent="-342900">
              <a:spcAft>
                <a:spcPts val="180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подготовка учреждений к новому учебному году 8,2 млн. руб.</a:t>
            </a:r>
          </a:p>
          <a:p>
            <a:pPr marL="342900" lvl="0" indent="-342900">
              <a:spcAft>
                <a:spcPts val="180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 подготовка к оздоровительной кампании  3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983356652"/>
      </p:ext>
    </p:extLst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259632" y="188878"/>
            <a:ext cx="7128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молодежной политики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в городском округе Красноуфимск до 2028 года»</a:t>
            </a: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A78117ED-9F10-47AC-8916-8BBE2B87D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216371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2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br>
              <a:rPr lang="ru-RU" altLang="ru-RU" sz="1800" b="1" dirty="0">
                <a:solidFill>
                  <a:schemeClr val="tx1"/>
                </a:solidFill>
                <a:cs typeface="Liberation Serif" panose="02020603050405020304" pitchFamily="18" charset="0"/>
              </a:rPr>
            </a:b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МАУ «</a:t>
            </a:r>
            <a:r>
              <a:rPr lang="ru-RU" sz="2400" dirty="0" err="1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ЦТДиМ</a:t>
            </a: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» – 23,9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МБУ «Патриот» – 5,2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Молодежная биржа труда  – 1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Муниципальный семейный клуб – 1,2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Патриотическое воспитание молодежи – 1,4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Оснащение МЦ «Космос»  – 7,1 млн. руб.</a:t>
            </a: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Мероприятия – 2,9 млн. руб.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F6B04D34-2A66-4204-9F6A-FC20AF3E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88878"/>
            <a:ext cx="71287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молодежной политики </a:t>
            </a: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в городском округе Красноуфимск до 2028 года»  на 2025 год - 42,8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025199996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1187624" y="189250"/>
            <a:ext cx="7200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культуры городского округа Красноуфимск до 2028 года»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6" name="Диаграмма 22">
            <a:extLst>
              <a:ext uri="{FF2B5EF4-FFF2-40B4-BE49-F238E27FC236}">
                <a16:creationId xmlns:a16="http://schemas.microsoft.com/office/drawing/2014/main" id="{D29B67B1-F318-45D6-B662-27CDA0E16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275398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1C0DF1-D25A-4A8E-A986-AEF3F45EDB92}"/>
              </a:ext>
            </a:extLst>
          </p:cNvPr>
          <p:cNvSpPr/>
          <p:nvPr/>
        </p:nvSpPr>
        <p:spPr>
          <a:xfrm>
            <a:off x="899592" y="1772816"/>
            <a:ext cx="7920879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Краеведческий музей – 19,9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Библиотечное обслуживание – 67,4 млн. руб.</a:t>
            </a:r>
          </a:p>
          <a:p>
            <a:pPr>
              <a:spcAft>
                <a:spcPts val="18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- модельная библиотека 22,6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Центр культуры и досуга – 100,3 млн. руб.  </a:t>
            </a:r>
          </a:p>
          <a:p>
            <a:pPr marL="342900" indent="-342900">
              <a:spcAft>
                <a:spcPts val="180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хореографический зал – 6,3 млн. руб.</a:t>
            </a:r>
          </a:p>
          <a:p>
            <a:pPr marL="342900" indent="-342900">
              <a:spcAft>
                <a:spcPts val="1800"/>
              </a:spcAft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аттракцион в парк – 6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Детская школа искусств – 41,4 млн. руб.</a:t>
            </a:r>
          </a:p>
          <a:p>
            <a:pPr>
              <a:spcAft>
                <a:spcPts val="180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- музыкальные инструменты и оборудование - 3,9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endParaRPr lang="ru-RU" sz="2100" dirty="0">
              <a:solidFill>
                <a:prstClr val="black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B8AFD57-532E-4B1A-B947-953DE33F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89250"/>
            <a:ext cx="7200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«Развитие культуры городского округа Красноуфимск до 2028 года»   на 2025 год - 269,5 млн. руб.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1C0DF1-D25A-4A8E-A986-AEF3F45EDB92}"/>
              </a:ext>
            </a:extLst>
          </p:cNvPr>
          <p:cNvSpPr/>
          <p:nvPr/>
        </p:nvSpPr>
        <p:spPr>
          <a:xfrm>
            <a:off x="899593" y="1772816"/>
            <a:ext cx="720080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endParaRPr lang="ru-RU" sz="2100" dirty="0">
              <a:solidFill>
                <a:prstClr val="black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Общегородские мероприятия в сфере культуры –  3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Охрана объектов культурного наследия –             2,2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Liberation Serif" panose="02020603050405020304" pitchFamily="18" charset="0"/>
              </a:rPr>
              <a:t>ОМС «Управление культуры» и Центр бухгалтерского обслуживания – 35,2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endParaRPr lang="ru-RU" sz="2100" dirty="0">
              <a:solidFill>
                <a:prstClr val="black"/>
              </a:solidFill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B8AFD57-532E-4B1A-B947-953DE33F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89250"/>
            <a:ext cx="720080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культуры городского округа Красноуфимск до 2028 года» на 2025 год - 269,5 млн. руб.</a:t>
            </a:r>
          </a:p>
          <a:p>
            <a:pPr algn="ctr" eaLnBrk="1" hangingPunct="1"/>
            <a:endParaRPr lang="ru-RU" altLang="ru-RU" sz="2000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7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1259632" y="36424"/>
            <a:ext cx="7128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физической культуры и спорта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 до 2028 года»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CD1A8E54-7E5F-4778-A8DD-28D30130EA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260452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7FE78D-F235-4B57-B174-F129107183AF}"/>
              </a:ext>
            </a:extLst>
          </p:cNvPr>
          <p:cNvSpPr/>
          <p:nvPr/>
        </p:nvSpPr>
        <p:spPr>
          <a:xfrm>
            <a:off x="899592" y="1772816"/>
            <a:ext cx="74888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МАУ КСК «Центральный» – 15,8 млн. руб.</a:t>
            </a:r>
          </a:p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МАУ «ФОЦ «Сокол» – 34 млн. руб.</a:t>
            </a:r>
          </a:p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МАУ ДО СШ «Лидер» – 28,6 млн. руб.</a:t>
            </a:r>
          </a:p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МАУ ДО Спортивная школа – 21,4 млн. руб.</a:t>
            </a:r>
          </a:p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Мероприятия - 2,3 млн. руб.</a:t>
            </a:r>
          </a:p>
          <a:p>
            <a:pPr marL="285750" indent="-285750" fontAlgn="ctr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+mj-lt"/>
              </a:rPr>
              <a:t>Укрепление материально-технической базы – 1 млн. руб.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53C390-D73D-4560-BDEF-1369F2DF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-148242"/>
            <a:ext cx="71287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«Развитие физической культуры и спорта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 до 2028 года»  на 2025 год - 104,3 млн. руб.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08942-BC8C-4D2B-A489-9FC0A3C8336E}"/>
              </a:ext>
            </a:extLst>
          </p:cNvPr>
          <p:cNvSpPr/>
          <p:nvPr/>
        </p:nvSpPr>
        <p:spPr>
          <a:xfrm>
            <a:off x="1835696" y="68477"/>
            <a:ext cx="5832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Показатели прогноза социально-экономического развития ГО Красноуфимск 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5DE33FED-440E-4328-8CBA-E80D0324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27517"/>
              </p:ext>
            </p:extLst>
          </p:nvPr>
        </p:nvGraphicFramePr>
        <p:xfrm>
          <a:off x="179512" y="1772816"/>
          <a:ext cx="8784975" cy="454795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</a:t>
                      </a:r>
                      <a:r>
                        <a:rPr lang="en-US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</a:t>
                      </a: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 оценка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</a:t>
                      </a:r>
                      <a:r>
                        <a:rPr lang="en-US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</a:t>
                      </a:r>
                      <a:r>
                        <a:rPr lang="en-US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 прогноз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</a:t>
                      </a:r>
                      <a:r>
                        <a:rPr lang="en-US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год прогноз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Численность постоянного населения (на начало года), 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37 866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37 926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37 986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38 046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 населения МО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13 446,8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13 941,2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14 989,5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16 099,3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из них: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 от предпринимательской деятельности,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1 229,1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1 423,9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1 612,7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1 834,6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оплата труда,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7 407,6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7 407,6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7 933,6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8 465,1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социальные выплаты,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3 559,3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3 771,6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4 011,6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4 267,9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7720622"/>
                  </a:ext>
                </a:extLst>
              </a:tr>
              <a:tr h="405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Среднедушевые денежные доходы (в месяц), руб./чел.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29 616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30 705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33 014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35 458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5786749"/>
                  </a:ext>
                </a:extLst>
              </a:tr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организаций (по полному кругу) по видам экономической деятельности всего, млн. руб.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12 931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13 526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13 959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14 406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796528"/>
                  </a:ext>
                </a:extLst>
              </a:tr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Объем инвестиций в основной капитал за счет всех источников финансирования, всего,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565,7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592,8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620,1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648,6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177454"/>
                  </a:ext>
                </a:extLst>
              </a:tr>
              <a:tr h="4637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Оборот розничной торговли в ценах</a:t>
                      </a:r>
                      <a:r>
                        <a:rPr lang="en-US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соответствующего периода,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7 192,3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7 674,1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8 188,4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8 728,7</a:t>
                      </a:r>
                      <a:endParaRPr kumimoji="0" lang="ru-RU" sz="1600" b="1" kern="1200" dirty="0">
                        <a:solidFill>
                          <a:schemeClr val="dk1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09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29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331640" y="41487"/>
            <a:ext cx="70567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«Социальная поддержка населения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Красноуфимск»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 2028 года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B245F7C8-D336-45B6-91BD-62900DBC9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89774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739E26-2C3A-4D3A-8935-6B332E2ACAE2}"/>
              </a:ext>
            </a:extLst>
          </p:cNvPr>
          <p:cNvSpPr/>
          <p:nvPr/>
        </p:nvSpPr>
        <p:spPr>
          <a:xfrm>
            <a:off x="827584" y="1772816"/>
            <a:ext cx="75608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Социально-ориентированные НКО –0,8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Обеспечение  доступности общественно – значимых учреждений – 0,2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Мероприятия для отдельных категорий граждан – 0,3 млн. руб.</a:t>
            </a:r>
            <a:endParaRPr lang="ru-RU" sz="24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Предупреждение ВИЧ-инфекции и профилактика туберкулеза – 0,2 млн. руб.</a:t>
            </a:r>
            <a:endParaRPr lang="ru-RU" sz="24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Материальная помощь гражданам – 0,2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Возмещение расходов за наем жилья специалистам здравоохранения и образования – 0,2 млн. руб.</a:t>
            </a:r>
            <a:endParaRPr lang="ru-RU" sz="2400" dirty="0">
              <a:latin typeface="+mj-lt"/>
            </a:endParaRPr>
          </a:p>
          <a:p>
            <a:pPr marL="285750" indent="-285750" fontAlgn="ctr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+mj-lt"/>
                <a:cs typeface="Liberation Serif" panose="02020603050405020304" pitchFamily="18" charset="0"/>
              </a:rPr>
              <a:t>Вакцинация от клещевого энцефалита – 0,6 млн. руб.</a:t>
            </a:r>
            <a:endParaRPr lang="ru-RU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5D127-919C-4CDB-A249-730955BB2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41487"/>
            <a:ext cx="70567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«Социальная поддержка населения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городского округа Красноуфимск»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до 2028 года  на 2025 год - 2,7 млн. руб. </a:t>
            </a:r>
            <a:endParaRPr lang="ru-RU" altLang="ru-RU" sz="2400" dirty="0">
              <a:latin typeface="+mj-lt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187624" y="-44226"/>
            <a:ext cx="7200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«Обеспечение безопасности жизнедеятельности населения городского округа Красноуфимск» до 2028 года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759D09E6-A3D3-4D41-88A8-313705297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27276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700808"/>
            <a:ext cx="799288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Профилактика правонарушений в общественных местах. Охрана общественного порядка. Безопасность дорожного движения – </a:t>
            </a:r>
            <a:r>
              <a:rPr lang="en-US" sz="2400" dirty="0">
                <a:latin typeface="+mj-lt"/>
                <a:cs typeface="Liberation Serif" panose="02020603050405020304" pitchFamily="18" charset="0"/>
              </a:rPr>
              <a:t>1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,</a:t>
            </a:r>
            <a:r>
              <a:rPr lang="en-US" sz="2400" dirty="0">
                <a:latin typeface="+mj-lt"/>
                <a:cs typeface="Liberation Serif" panose="02020603050405020304" pitchFamily="18" charset="0"/>
              </a:rPr>
              <a:t>2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 млн. руб.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Защита населения и территории городского округа Красноуфимск от чрезвычайных ситуаций природного и техногенного характера. Совершенствование гражданской обороны – 12</a:t>
            </a:r>
            <a:r>
              <a:rPr lang="en-US" sz="2400" dirty="0">
                <a:latin typeface="+mj-lt"/>
                <a:cs typeface="Liberation Serif" panose="02020603050405020304" pitchFamily="18" charset="0"/>
              </a:rPr>
              <a:t>,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1 млн. руб.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Первичные меры пожарной безопасности и безопасности людей на водных объектах – 1</a:t>
            </a:r>
            <a:r>
              <a:rPr lang="en-US" sz="2400" dirty="0">
                <a:latin typeface="+mj-lt"/>
                <a:cs typeface="Liberation Serif" panose="02020603050405020304" pitchFamily="18" charset="0"/>
              </a:rPr>
              <a:t>,</a:t>
            </a:r>
            <a:r>
              <a:rPr lang="ru-RU" sz="2400" dirty="0">
                <a:latin typeface="+mj-lt"/>
                <a:cs typeface="Liberation Serif" panose="02020603050405020304" pitchFamily="18" charset="0"/>
              </a:rPr>
              <a:t>6 млн. руб.</a:t>
            </a:r>
            <a:endParaRPr lang="ru-RU" sz="2400" dirty="0">
              <a:latin typeface="+mj-lt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latin typeface="+mj-lt"/>
                <a:cs typeface="Liberation Serif" panose="02020603050405020304" pitchFamily="18" charset="0"/>
              </a:rPr>
              <a:t>АПК «Безопасный город» – 0,4 млн. руб.</a:t>
            </a:r>
            <a:endParaRPr lang="en-US" sz="2400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357D8-49C4-45EE-AD50-75DDBC70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-44226"/>
            <a:ext cx="7200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«Обеспечение безопасности жизнедеятельности населения городского округа Красноуфимск» до 2028 года  на 2025 год - 15,4 млн. руб.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187624" y="-44226"/>
            <a:ext cx="7200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«Формирование современной городской среды на территории городского округа Красноуфимск до 2030 года»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759D09E6-A3D3-4D41-88A8-313705297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6709"/>
              </p:ext>
            </p:extLst>
          </p:nvPr>
        </p:nvGraphicFramePr>
        <p:xfrm>
          <a:off x="827585" y="2276872"/>
          <a:ext cx="756084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20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187624" y="-44226"/>
            <a:ext cx="72008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Муниципальная программа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«Формирование современной городской среды на территории городского округа Красноуфимск до 2030 года» на 2025 год -  193,3 млн. руб.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5BA3C0-3856-4246-B3A4-B82D6B60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37" y="2276872"/>
            <a:ext cx="7812868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Благоустройство общественной территории «Сквер по ул. Станционная и привокзальная площадь» – 19,8 млн. руб. 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Проведение мероприятий по ремонту дворовых проездов многоквартирных домов (дорожный фонд) – 22,8 млн. руб.</a:t>
            </a:r>
          </a:p>
          <a:p>
            <a:pPr marL="285750" indent="-285750" eaLnBrk="1" hangingPunct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Благоустройство общественной территории «Нижний уровень набережной реки Уфа» – 150,7 млн. руб.</a:t>
            </a:r>
            <a:endParaRPr lang="en-US" altLang="ru-RU" sz="2400" dirty="0">
              <a:latin typeface="+mj-lt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187624" y="140440"/>
            <a:ext cx="72008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Программа по энергосбережению и повышению энергетической эффективности в городском округе Красноуфимск на 2021 – 2030 годы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22">
            <a:extLst>
              <a:ext uri="{FF2B5EF4-FFF2-40B4-BE49-F238E27FC236}">
                <a16:creationId xmlns:a16="http://schemas.microsoft.com/office/drawing/2014/main" id="{759D09E6-A3D3-4D41-88A8-313705297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571656"/>
              </p:ext>
            </p:extLst>
          </p:nvPr>
        </p:nvGraphicFramePr>
        <p:xfrm>
          <a:off x="827585" y="1988840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ChangeArrowheads="1"/>
          </p:cNvSpPr>
          <p:nvPr/>
        </p:nvSpPr>
        <p:spPr bwMode="auto">
          <a:xfrm>
            <a:off x="1187624" y="-198114"/>
            <a:ext cx="720080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000" b="1" dirty="0">
              <a:latin typeface="Gill Sans Nova" panose="020B0602020104020203" pitchFamily="34" charset="0"/>
              <a:cs typeface="Liberation Serif" panose="02020603050405020304" pitchFamily="18" charset="0"/>
            </a:endParaRPr>
          </a:p>
          <a:p>
            <a:pPr algn="ctr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Программа по энергосбережению и повышению энергетической эффективности в городском округе Красноуфимск на 2021 – 2030 годы </a:t>
            </a:r>
          </a:p>
          <a:p>
            <a:pPr algn="ctr" eaLnBrk="1" hangingPunct="1"/>
            <a:r>
              <a:rPr lang="ru-RU" altLang="ru-RU" sz="2400" b="1" dirty="0">
                <a:latin typeface="+mj-lt"/>
                <a:cs typeface="Liberation Serif" panose="02020603050405020304" pitchFamily="18" charset="0"/>
              </a:rPr>
              <a:t>на 2025 год - 24,9 млн. руб.</a:t>
            </a:r>
            <a:endParaRPr lang="en-US" altLang="ru-RU" sz="2400" b="1" dirty="0">
              <a:latin typeface="+mj-lt"/>
              <a:cs typeface="Liberation Serif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5BA3C0-3856-4246-B3A4-B82D6B60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52" y="2348880"/>
            <a:ext cx="8331543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Реконструкция системы уличного освещения городского округа Красноуфимск – 23,4 млн. руб. </a:t>
            </a: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ru-RU" altLang="ru-RU" sz="2400" dirty="0">
                <a:latin typeface="+mj-lt"/>
                <a:cs typeface="Liberation Serif" panose="02020603050405020304" pitchFamily="18" charset="0"/>
              </a:rPr>
              <a:t>Замена оконных конструкций в дошкольных образовательных учреждениях – 1,5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4291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56785" cy="758825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+mj-lt"/>
                <a:cs typeface="Liberation Serif" panose="02020603050405020304" pitchFamily="18" charset="0"/>
              </a:rPr>
              <a:t>Непрограммные направления расходов</a:t>
            </a:r>
          </a:p>
        </p:txBody>
      </p:sp>
      <p:graphicFrame>
        <p:nvGraphicFramePr>
          <p:cNvPr id="4" name="Диаграмма 22">
            <a:extLst>
              <a:ext uri="{FF2B5EF4-FFF2-40B4-BE49-F238E27FC236}">
                <a16:creationId xmlns:a16="http://schemas.microsoft.com/office/drawing/2014/main" id="{552A537D-4246-4552-A98C-31B2147A3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10802"/>
              </p:ext>
            </p:extLst>
          </p:nvPr>
        </p:nvGraphicFramePr>
        <p:xfrm>
          <a:off x="107504" y="836712"/>
          <a:ext cx="8928991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08942-BC8C-4D2B-A489-9FC0A3C8336E}"/>
              </a:ext>
            </a:extLst>
          </p:cNvPr>
          <p:cNvSpPr/>
          <p:nvPr/>
        </p:nvSpPr>
        <p:spPr>
          <a:xfrm>
            <a:off x="1835696" y="68477"/>
            <a:ext cx="5832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>
              <a:latin typeface="+mj-lt"/>
            </a:endParaRPr>
          </a:p>
          <a:p>
            <a:pPr algn="ctr"/>
            <a:r>
              <a:rPr lang="ru-RU" altLang="ru-RU" sz="2400" b="1" dirty="0">
                <a:latin typeface="+mj-lt"/>
              </a:rPr>
              <a:t>Финансирование социально-значимых проектов в 2025 году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5DE33FED-440E-4328-8CBA-E80D0324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75108"/>
              </p:ext>
            </p:extLst>
          </p:nvPr>
        </p:nvGraphicFramePr>
        <p:xfrm>
          <a:off x="179512" y="1882536"/>
          <a:ext cx="8640960" cy="41642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</a:rPr>
                        <a:t>Сумма,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Проектирование, тех присоединение к сетям 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блочно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-модульных котельных по ул.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Мизерова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30, ул. Березовая,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40,6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</a:t>
                      </a:r>
                      <a:r>
                        <a:rPr lang="ru-RU" sz="1400" b="1" kern="1200" dirty="0">
                          <a:effectLst/>
                          <a:latin typeface="+mn-lt"/>
                        </a:rPr>
                        <a:t> ремонт участков водопроводов ЦХВС (водозабор «Холодный лог», ул. Северная, ул. </a:t>
                      </a:r>
                      <a:r>
                        <a:rPr lang="ru-RU" sz="1400" b="1" kern="1200" dirty="0" err="1">
                          <a:effectLst/>
                          <a:latin typeface="+mn-lt"/>
                        </a:rPr>
                        <a:t>Красноуфимская</a:t>
                      </a:r>
                      <a:r>
                        <a:rPr lang="ru-RU" sz="1400" b="1" kern="1200" dirty="0">
                          <a:effectLst/>
                          <a:latin typeface="+mn-lt"/>
                        </a:rPr>
                        <a:t>, ул. Рассветная)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49,1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Р</a:t>
                      </a: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емонты дворовых проездов многоквартирных домов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22,8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Благоустройство общественной территории "Сквер по ул. Станционная и привокзальная площадь»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19,8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Благоустройство общественной территории «Нижний уровень набережной реки Уфа»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150,7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Переселение граждан из аварийного жилищного фонда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13,9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20622"/>
                  </a:ext>
                </a:extLst>
              </a:tr>
              <a:tr h="608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Социальные выплаты  взамен предоставления бесплатно в собственность земельных участков гражданам, имеющих трех и более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8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30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2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50128"/>
              </p:ext>
            </p:extLst>
          </p:nvPr>
        </p:nvGraphicFramePr>
        <p:xfrm>
          <a:off x="179512" y="1772816"/>
          <a:ext cx="8784975" cy="449319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3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812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Показатель</a:t>
                      </a:r>
                      <a:endParaRPr lang="ru-RU" sz="1400" b="1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2024 год</a:t>
                      </a:r>
                      <a:b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первоначальный 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2 576,7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3 155,7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2 852,3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2 821,0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905,8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1 035,9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1 135,1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1 130,9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1 670,9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2 119,8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1 717,2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1 690,1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Расходы, всего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2 610,5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3 310,3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2 869,0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2 826,0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Дефицит (–)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-33,8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- 154,6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- 16,7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- 5,0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539750" y="233363"/>
            <a:ext cx="7993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параметры бюджета </a:t>
            </a:r>
          </a:p>
          <a:p>
            <a:pPr algn="ctr" eaLnBrk="1" hangingPunct="1"/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Красноуфимск на 20</a:t>
            </a:r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5-20</a:t>
            </a:r>
            <a:r>
              <a:rPr lang="en-US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alt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 годы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524328" y="1409842"/>
            <a:ext cx="16916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(млн. рублей)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08942-BC8C-4D2B-A489-9FC0A3C8336E}"/>
              </a:ext>
            </a:extLst>
          </p:cNvPr>
          <p:cNvSpPr/>
          <p:nvPr/>
        </p:nvSpPr>
        <p:spPr>
          <a:xfrm>
            <a:off x="1835696" y="68477"/>
            <a:ext cx="5832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400" b="1" dirty="0">
              <a:latin typeface="+mj-lt"/>
            </a:endParaRPr>
          </a:p>
          <a:p>
            <a:pPr algn="ctr"/>
            <a:r>
              <a:rPr lang="ru-RU" altLang="ru-RU" sz="2400" b="1" dirty="0">
                <a:latin typeface="+mj-lt"/>
              </a:rPr>
              <a:t>Финансирование социально-значимых проектов в 2025 году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5DE33FED-440E-4328-8CBA-E80D0324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27952"/>
              </p:ext>
            </p:extLst>
          </p:nvPr>
        </p:nvGraphicFramePr>
        <p:xfrm>
          <a:off x="539552" y="1700808"/>
          <a:ext cx="8280920" cy="48641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</a:rPr>
                        <a:t>Сумма,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МЦ «Космос»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532708"/>
                  </a:ext>
                </a:extLst>
              </a:tr>
              <a:tr h="333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Инновационный социальный проект "Создание муниципального семейного клуба"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Оборудование спортивной площадки МАУ СОШ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20,3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Развитие ЗОЛ «Чайка» (модульное здание, оснащение корпуса, благоустройство, оборудование спортивной площадки)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57,0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Ремонты образовательных учреждений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18,0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Подготовка образовательных учреждений к новому учебному году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8,2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Осуществление мероприятий по обеспечению антитеррористической безопасности образовательных учреждений (лицензированная охрана)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45,3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20622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Ремонт и оснащение хореографического зала МАУ </a:t>
                      </a:r>
                      <a:r>
                        <a:rPr lang="ru-RU" sz="1400" b="1" kern="1200" dirty="0" err="1">
                          <a:effectLst/>
                          <a:latin typeface="+mn-lt"/>
                        </a:rPr>
                        <a:t>ЦКиД</a:t>
                      </a:r>
                      <a:r>
                        <a:rPr lang="ru-RU" sz="1400" b="1" kern="1200" dirty="0">
                          <a:effectLst/>
                          <a:latin typeface="+mn-lt"/>
                        </a:rPr>
                        <a:t> ГО Красноуфимск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6,3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86749"/>
                  </a:ext>
                </a:extLst>
              </a:tr>
              <a:tr h="36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Liberation Serif" panose="02020603050405020304" pitchFamily="18" charset="0"/>
                        </a:rPr>
                        <a:t>Приобретение аттракциона в парк 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36035"/>
                  </a:ext>
                </a:extLst>
              </a:tr>
              <a:tr h="502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Создание модельных муниципальных библиотек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</a:rPr>
                        <a:t>22,6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2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92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408942-BC8C-4D2B-A489-9FC0A3C8336E}"/>
              </a:ext>
            </a:extLst>
          </p:cNvPr>
          <p:cNvSpPr/>
          <p:nvPr/>
        </p:nvSpPr>
        <p:spPr>
          <a:xfrm>
            <a:off x="1835696" y="68477"/>
            <a:ext cx="583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+mj-lt"/>
              </a:rPr>
              <a:t>Расходы бюджета с учетом интересов целевых групп</a:t>
            </a:r>
          </a:p>
        </p:txBody>
      </p:sp>
      <p:graphicFrame>
        <p:nvGraphicFramePr>
          <p:cNvPr id="5" name="Group 50">
            <a:extLst>
              <a:ext uri="{FF2B5EF4-FFF2-40B4-BE49-F238E27FC236}">
                <a16:creationId xmlns:a16="http://schemas.microsoft.com/office/drawing/2014/main" id="{5DE33FED-440E-4328-8CBA-E80D03248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655230"/>
              </p:ext>
            </p:extLst>
          </p:nvPr>
        </p:nvGraphicFramePr>
        <p:xfrm>
          <a:off x="395536" y="1772817"/>
          <a:ext cx="8568953" cy="44470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323">
                  <a:extLst>
                    <a:ext uri="{9D8B030D-6E8A-4147-A177-3AD203B41FA5}">
                      <a16:colId xmlns:a16="http://schemas.microsoft.com/office/drawing/2014/main" val="2076950280"/>
                    </a:ext>
                  </a:extLst>
                </a:gridCol>
              </a:tblGrid>
              <a:tr h="1014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 целевой группы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целевой группы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Предлагаемые меры поддержки за счет средств бюджета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(тыс. руб.)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Почетные граждане г. Красноуфимска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человек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Ветераны, труженики тыла, реабилитированные граждане и граждане, пострадавшие от политических репрессий, и иные  категории граждан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5 885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компенсации расходов на оплату жилого помещения и коммунальных услуг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3" marR="7043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95 128,5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97 814,0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100 936,9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Пользователи жилого помещения в государственном или муниципальном жилищном фонде и другие наниматели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1 190 семей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на оплату жилого помещения и коммунальных услуг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27 951,1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29 070,4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30 234,3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7185782"/>
                  </a:ext>
                </a:extLst>
              </a:tr>
              <a:tr h="569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Граждане, попавшие в трудную жизненную ситуацию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человека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3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8CADAE"/>
                        </a:buClr>
                        <a:buSzPct val="7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C7B70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2"/>
                          </a:solidFill>
                          <a:latin typeface="Georgia" panose="0204050205040502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FB08C"/>
                        </a:buClr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72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материальная помощь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042" marR="7042" marT="7045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06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8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1259632" y="333375"/>
            <a:ext cx="71287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</a:rPr>
              <a:t>Дефицит бюджета городского </a:t>
            </a:r>
          </a:p>
          <a:p>
            <a:pPr algn="ctr"/>
            <a:r>
              <a:rPr lang="ru-RU" altLang="ru-RU" sz="2400" b="1" dirty="0">
                <a:latin typeface="+mj-lt"/>
              </a:rPr>
              <a:t>округа Красноуфимск </a:t>
            </a:r>
          </a:p>
          <a:p>
            <a:pPr algn="ctr"/>
            <a:endParaRPr lang="ru-RU" altLang="ru-RU" b="1" dirty="0">
              <a:latin typeface="Gill Sans Nova" panose="020B0602020104020203" pitchFamily="34" charset="0"/>
            </a:endParaRPr>
          </a:p>
        </p:txBody>
      </p:sp>
      <p:graphicFrame>
        <p:nvGraphicFramePr>
          <p:cNvPr id="9" name="Диаграмма 22">
            <a:extLst>
              <a:ext uri="{FF2B5EF4-FFF2-40B4-BE49-F238E27FC236}">
                <a16:creationId xmlns:a16="http://schemas.microsoft.com/office/drawing/2014/main" id="{C67B2664-5CC1-4575-8531-DC04F2ABD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077512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1"/>
          <p:cNvSpPr>
            <a:spLocks noChangeArrowheads="1"/>
          </p:cNvSpPr>
          <p:nvPr/>
        </p:nvSpPr>
        <p:spPr bwMode="auto">
          <a:xfrm>
            <a:off x="1259632" y="182367"/>
            <a:ext cx="7128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+mj-lt"/>
              </a:rPr>
              <a:t>Муниципальный</a:t>
            </a:r>
            <a:r>
              <a:rPr lang="ru-RU" altLang="ru-RU" sz="2400" dirty="0">
                <a:latin typeface="+mj-lt"/>
              </a:rPr>
              <a:t> </a:t>
            </a:r>
            <a:r>
              <a:rPr lang="ru-RU" altLang="ru-RU" sz="2400" b="1" dirty="0">
                <a:latin typeface="+mj-lt"/>
              </a:rPr>
              <a:t>долг городского </a:t>
            </a:r>
          </a:p>
          <a:p>
            <a:pPr algn="ctr"/>
            <a:r>
              <a:rPr lang="ru-RU" altLang="ru-RU" sz="2400" b="1" dirty="0">
                <a:latin typeface="+mj-lt"/>
              </a:rPr>
              <a:t>округа Красноуфимск</a:t>
            </a:r>
          </a:p>
        </p:txBody>
      </p:sp>
      <p:graphicFrame>
        <p:nvGraphicFramePr>
          <p:cNvPr id="4" name="Диаграмма 22">
            <a:extLst>
              <a:ext uri="{FF2B5EF4-FFF2-40B4-BE49-F238E27FC236}">
                <a16:creationId xmlns:a16="http://schemas.microsoft.com/office/drawing/2014/main" id="{0C51AC70-1208-4000-9F1B-78C133F82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70036"/>
              </p:ext>
            </p:extLst>
          </p:nvPr>
        </p:nvGraphicFramePr>
        <p:xfrm>
          <a:off x="827585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852862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859340"/>
            <a:ext cx="5112692" cy="3785652"/>
          </a:xfrm>
          <a:prstGeom prst="rect">
            <a:avLst/>
          </a:prstGeom>
          <a:solidFill>
            <a:schemeClr val="dk1">
              <a:tint val="20000"/>
              <a:alpha val="6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Бюджет для граждан подготовлен Финансовым управлением администрации ГО Красноуфимск</a:t>
            </a:r>
          </a:p>
          <a:p>
            <a:pPr algn="ctr"/>
            <a:endParaRPr lang="ru-RU" sz="2400" dirty="0"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cs typeface="Times New Roman" panose="02020603050405020304" pitchFamily="18" charset="0"/>
              </a:rPr>
              <a:t>Решение Думы ГО Красноуфимск «О бюджете ГО Красноуфимск на 2025 год  и плановый период 2026 и 2027 годов» с приложениями размещено на сайте Администрации ГО Красноуфимск go-kruf.midural.ru</a:t>
            </a:r>
          </a:p>
        </p:txBody>
      </p:sp>
    </p:spTree>
    <p:extLst>
      <p:ext uri="{BB962C8B-B14F-4D97-AF65-F5344CB8AC3E}">
        <p14:creationId xmlns:p14="http://schemas.microsoft.com/office/powerpoint/2010/main" val="889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рямоугольник 1"/>
          <p:cNvSpPr>
            <a:spLocks noChangeArrowheads="1"/>
          </p:cNvSpPr>
          <p:nvPr/>
        </p:nvSpPr>
        <p:spPr bwMode="auto">
          <a:xfrm>
            <a:off x="3154362" y="404813"/>
            <a:ext cx="4874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>
                <a:latin typeface="+mj-lt"/>
              </a:rPr>
              <a:t>Контактная информация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342230" y="1456903"/>
            <a:ext cx="8478242" cy="4924425"/>
          </a:xfrm>
          <a:prstGeom prst="rect">
            <a:avLst/>
          </a:prstGeom>
          <a:solidFill>
            <a:schemeClr val="dk1">
              <a:tint val="20000"/>
              <a:alpha val="6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Начальник Финансового управления: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Андронова Валентина Владимировна</a:t>
            </a:r>
          </a:p>
          <a:p>
            <a:pPr>
              <a:spcAft>
                <a:spcPts val="600"/>
              </a:spcAft>
            </a:pP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Адрес: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г.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Красноуфимск ул. Советская 25, </a:t>
            </a:r>
            <a:r>
              <a:rPr lang="ru-RU" sz="2400" dirty="0" err="1">
                <a:latin typeface="+mj-lt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. 219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Телефон: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5-08-78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Адрес электронной почты:</a:t>
            </a:r>
            <a:r>
              <a:rPr lang="en-US" sz="2400" dirty="0">
                <a:latin typeface="+mj-lt"/>
                <a:cs typeface="Times New Roman" panose="02020603050405020304" pitchFamily="18" charset="0"/>
                <a:hlinkClick r:id="rId2"/>
              </a:rPr>
              <a:t>fin-upr-krsk@yandex.ru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2400" b="1" dirty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Режим работы: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С 8:30 до 17:45 (Пт. до 16:30)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Перерыв на обед с 13 до 14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latin typeface="+mj-lt"/>
                <a:cs typeface="Times New Roman" panose="02020603050405020304" pitchFamily="18" charset="0"/>
              </a:rPr>
              <a:t>Выходные - Суббота, Воскресенье.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40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2B7DCB-F9D4-4444-96E8-F1C93441EBCA}"/>
              </a:ext>
            </a:extLst>
          </p:cNvPr>
          <p:cNvSpPr/>
          <p:nvPr/>
        </p:nvSpPr>
        <p:spPr>
          <a:xfrm>
            <a:off x="899592" y="1772816"/>
            <a:ext cx="74888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atin typeface="Gill Sans Nova" panose="020B0602020104020203" pitchFamily="34" charset="0"/>
            </a:endParaRPr>
          </a:p>
          <a:p>
            <a:pPr algn="ctr"/>
            <a:endParaRPr lang="ru-RU" sz="4000" b="1" dirty="0">
              <a:latin typeface="Gill Sans Nova" panose="020B0602020104020203" pitchFamily="34" charset="0"/>
            </a:endParaRPr>
          </a:p>
          <a:p>
            <a:pPr algn="ctr"/>
            <a:r>
              <a:rPr lang="ru-RU" sz="4400" b="1" dirty="0"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994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53442" y="260350"/>
            <a:ext cx="6895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n-lt"/>
                <a:cs typeface="Times New Roman" panose="02020603050405020304" pitchFamily="18" charset="0"/>
              </a:rPr>
              <a:t>Динамика доходов и расходов</a:t>
            </a:r>
          </a:p>
          <a:p>
            <a:pPr algn="ctr" eaLnBrk="1" hangingPunct="1"/>
            <a:r>
              <a:rPr lang="ru-RU" sz="2400" b="1" dirty="0">
                <a:latin typeface="+mn-lt"/>
                <a:cs typeface="Times New Roman" panose="02020603050405020304" pitchFamily="18" charset="0"/>
              </a:rPr>
              <a:t>бюджета ГО Красноуфимск за 2020 – 20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latin typeface="+mn-lt"/>
                <a:cs typeface="Times New Roman" panose="02020603050405020304" pitchFamily="18" charset="0"/>
              </a:rPr>
              <a:t>7 годы, </a:t>
            </a:r>
          </a:p>
          <a:p>
            <a:pPr algn="ctr" eaLnBrk="1" hangingPunct="1"/>
            <a:r>
              <a:rPr lang="ru-RU" sz="2400" b="1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5F8B105-8B26-4F69-9F20-7005C3503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6423288"/>
              </p:ext>
            </p:extLst>
          </p:nvPr>
        </p:nvGraphicFramePr>
        <p:xfrm>
          <a:off x="827584" y="1772816"/>
          <a:ext cx="758177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394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844436" y="260350"/>
            <a:ext cx="55122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Динамика дефицита (профицита)</a:t>
            </a:r>
          </a:p>
          <a:p>
            <a:pPr algn="ctr" eaLnBrk="1" hangingPunct="1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бюджета за 2020 – 2027 годы, млн. руб.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11844621"/>
              </p:ext>
            </p:extLst>
          </p:nvPr>
        </p:nvGraphicFramePr>
        <p:xfrm>
          <a:off x="179512" y="1397000"/>
          <a:ext cx="8784976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9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33"/>
          <p:cNvSpPr txBox="1">
            <a:spLocks noChangeArrowheads="1"/>
          </p:cNvSpPr>
          <p:nvPr/>
        </p:nvSpPr>
        <p:spPr bwMode="auto">
          <a:xfrm>
            <a:off x="1403648" y="260350"/>
            <a:ext cx="7221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Сведения о бюджете ГО Красноуфимск на 2025 – 2027 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г.г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. в сравнении с другими муниципальными образованиями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379382"/>
              </p:ext>
            </p:extLst>
          </p:nvPr>
        </p:nvGraphicFramePr>
        <p:xfrm>
          <a:off x="285750" y="1397000"/>
          <a:ext cx="860673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E9C87-3263-451A-BC0D-B9FF617B224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6825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ругая 1">
      <a:majorFont>
        <a:latin typeface="Liberation Serif"/>
        <a:ea typeface=""/>
        <a:cs typeface=""/>
      </a:majorFont>
      <a:minorFont>
        <a:latin typeface="Liberation Serif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13569</TotalTime>
  <Words>3516</Words>
  <Application>Microsoft Office PowerPoint</Application>
  <PresentationFormat>Экран (4:3)</PresentationFormat>
  <Paragraphs>617</Paragraphs>
  <Slides>66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Calibri</vt:lpstr>
      <vt:lpstr>Gill Sans MT</vt:lpstr>
      <vt:lpstr>Gill Sans Nova</vt:lpstr>
      <vt:lpstr>Liberation Serif</vt:lpstr>
      <vt:lpstr>Times New Roman</vt:lpstr>
      <vt:lpstr>Wingdings</vt:lpstr>
      <vt:lpstr>Ретро</vt:lpstr>
      <vt:lpstr>Презентация PowerPoint</vt:lpstr>
      <vt:lpstr> Описание административно-территориального деления    городского округа Красноуфимск</vt:lpstr>
      <vt:lpstr>Основные понятия</vt:lpstr>
      <vt:lpstr>Стадии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    </vt:lpstr>
      <vt:lpstr>    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Непрограммные направления расходов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VR</dc:creator>
  <cp:lastModifiedBy>User</cp:lastModifiedBy>
  <cp:revision>1524</cp:revision>
  <cp:lastPrinted>2025-01-10T10:51:46Z</cp:lastPrinted>
  <dcterms:created xsi:type="dcterms:W3CDTF">2014-11-27T04:32:35Z</dcterms:created>
  <dcterms:modified xsi:type="dcterms:W3CDTF">2025-01-13T10:44:22Z</dcterms:modified>
</cp:coreProperties>
</file>